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81" r:id="rId5"/>
    <p:sldId id="280" r:id="rId6"/>
    <p:sldId id="283" r:id="rId7"/>
    <p:sldId id="261" r:id="rId8"/>
    <p:sldId id="262" r:id="rId9"/>
    <p:sldId id="263" r:id="rId10"/>
    <p:sldId id="282" r:id="rId11"/>
    <p:sldId id="265" r:id="rId12"/>
    <p:sldId id="289" r:id="rId13"/>
    <p:sldId id="290" r:id="rId14"/>
    <p:sldId id="275" r:id="rId15"/>
    <p:sldId id="286" r:id="rId16"/>
    <p:sldId id="284" r:id="rId17"/>
    <p:sldId id="277" r:id="rId18"/>
    <p:sldId id="287" r:id="rId19"/>
    <p:sldId id="291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222" autoAdjust="0"/>
  </p:normalViewPr>
  <p:slideViewPr>
    <p:cSldViewPr snapToGrid="0">
      <p:cViewPr varScale="1">
        <p:scale>
          <a:sx n="55" d="100"/>
          <a:sy n="55" d="100"/>
        </p:scale>
        <p:origin x="12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294260387262919E-2"/>
          <c:y val="9.3598024823168299E-2"/>
          <c:w val="0.74984552207726807"/>
          <c:h val="0.7309645197228044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49-4186-850E-1387EED2DEC4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49-4186-850E-1387EED2DE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749-4186-850E-1387EED2DE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749-4186-850E-1387EED2DEC4}"/>
              </c:ext>
            </c:extLst>
          </c:dPt>
          <c:cat>
            <c:strRef>
              <c:f>Sheet1!$A$2:$A$5</c:f>
              <c:strCache>
                <c:ptCount val="2"/>
                <c:pt idx="0">
                  <c:v>Stocks</c:v>
                </c:pt>
                <c:pt idx="1">
                  <c:v>Bonds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84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749-4186-850E-1387EED2D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rtl="0"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22-4451-BF59-EDEAD7382B0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22-4451-BF59-EDEAD7382B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22-4451-BF59-EDEAD7382B0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322-4451-BF59-EDEAD7382B08}"/>
              </c:ext>
            </c:extLst>
          </c:dPt>
          <c:cat>
            <c:strRef>
              <c:f>Sheet1!$A$2:$A$5</c:f>
              <c:strCache>
                <c:ptCount val="2"/>
                <c:pt idx="0">
                  <c:v>Stocks</c:v>
                </c:pt>
                <c:pt idx="1">
                  <c:v>Bonds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322-4451-BF59-EDEAD7382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rtl="0"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298904538341159E-2"/>
          <c:y val="3.4214553347487534E-2"/>
          <c:w val="0.92957746478873238"/>
          <c:h val="0.5945945945945946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5C-4ECD-88C5-A2C3A87A3ED0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5C-4ECD-88C5-A2C3A87A3E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65C-4ECD-88C5-A2C3A87A3E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65C-4ECD-88C5-A2C3A87A3ED0}"/>
              </c:ext>
            </c:extLst>
          </c:dPt>
          <c:cat>
            <c:strRef>
              <c:f>Sheet1!$A$2:$A$5</c:f>
              <c:strCache>
                <c:ptCount val="2"/>
                <c:pt idx="0">
                  <c:v>Stocks</c:v>
                </c:pt>
                <c:pt idx="1">
                  <c:v>Bonds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5C-4ECD-88C5-A2C3A87A3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rtl="0"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AAD7F-3CFD-4ACC-8110-045318A8371D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E172F-9727-45F0-AA64-FD23AC772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7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/>
              <a:t>If ABLE $ is held aside for a future order, must be able to document that.</a:t>
            </a:r>
          </a:p>
          <a:p>
            <a:pPr>
              <a:lnSpc>
                <a:spcPct val="150000"/>
              </a:lnSpc>
            </a:pPr>
            <a:r>
              <a:rPr lang="en-US" sz="1600" b="1" dirty="0"/>
              <a:t>If ABLE $ is set aside to pay rent, use it that same month</a:t>
            </a:r>
          </a:p>
          <a:p>
            <a:pPr>
              <a:lnSpc>
                <a:spcPct val="150000"/>
              </a:lnSpc>
            </a:pPr>
            <a:endParaRPr lang="en-US" sz="1600" b="1" dirty="0"/>
          </a:p>
          <a:p>
            <a:r>
              <a:rPr lang="en-US" sz="1600" b="1" dirty="0"/>
              <a:t>IRS Proposed</a:t>
            </a:r>
            <a:r>
              <a:rPr lang="en-US" sz="1600" b="1" baseline="0" dirty="0"/>
              <a:t> ABLE Rules 2015 – page 24 </a:t>
            </a:r>
            <a:r>
              <a:rPr lang="en-US" sz="1600" b="1" i="0" u="none" strike="noStrike" kern="1200" baseline="0" dirty="0">
                <a:solidFill>
                  <a:schemeClr val="tx1"/>
                </a:solidFill>
              </a:rPr>
              <a:t>conclude that the term “qualified disability expenses” should be broadly construed to permit the inclusion of basic living. Basic food purchases are eligible.</a:t>
            </a:r>
          </a:p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63853-24C1-49A7-B1BB-33DECEB38E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78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/>
              <a:t>Even if balance is over $100,000 there is no change to Medicaid (Apple Health) for the beneficiary</a:t>
            </a:r>
          </a:p>
          <a:p>
            <a:endParaRPr lang="en-US" sz="2000" b="1" dirty="0"/>
          </a:p>
          <a:p>
            <a:r>
              <a:rPr lang="en-US" sz="2000" b="1" dirty="0"/>
              <a:t>A balance of $103,000 counts as $3,000 towards the resource limit</a:t>
            </a:r>
          </a:p>
          <a:p>
            <a:endParaRPr lang="en-US" sz="2000" b="1" dirty="0"/>
          </a:p>
          <a:p>
            <a:r>
              <a:rPr lang="en-US" sz="2000" b="1" dirty="0"/>
              <a:t>SSI monthly cash benefit reinstated when ABLE balance goes below $100,000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63853-24C1-49A7-B1BB-33DECEB38E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92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400" b="1" dirty="0"/>
              <a:t>3 Investment Options – Conservative, Moderate and Aggressive</a:t>
            </a:r>
          </a:p>
          <a:p>
            <a:pPr>
              <a:lnSpc>
                <a:spcPct val="150000"/>
              </a:lnSpc>
            </a:pPr>
            <a:r>
              <a:rPr lang="en-US" sz="1400" b="1" dirty="0"/>
              <a:t>Can use FDIC savings program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63853-24C1-49A7-B1BB-33DECEB38E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1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Tie into GO WISE - This is</a:t>
            </a:r>
            <a:r>
              <a:rPr lang="en-US" b="1" baseline="0" dirty="0"/>
              <a:t> a good graphic for what our programs do – higher quality of life with better opportunities</a:t>
            </a:r>
          </a:p>
          <a:p>
            <a:endParaRPr lang="en-US" b="1" baseline="0" dirty="0"/>
          </a:p>
          <a:p>
            <a:r>
              <a:rPr lang="en-US" b="1" baseline="0" dirty="0"/>
              <a:t>For SSI (DVR) and LNI - getting people working or injured folks back to work is best for the employee in the long run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ABLE - DDETF programs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863853-24C1-49A7-B1BB-33DECEB38E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41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63853-24C1-49A7-B1BB-33DECEB38E55}" type="slidenum">
              <a:rPr lang="en-US" smtClean="0"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ABLE - DDETF programs overview</a:t>
            </a:r>
          </a:p>
        </p:txBody>
      </p:sp>
    </p:spTree>
    <p:extLst>
      <p:ext uri="{BB962C8B-B14F-4D97-AF65-F5344CB8AC3E}">
        <p14:creationId xmlns:p14="http://schemas.microsoft.com/office/powerpoint/2010/main" val="2847931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ABLE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capped so cannot accept large lump sums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3</a:t>
            </a:r>
            <a:r>
              <a:rPr lang="en-US" sz="1200" b="1" baseline="30000" dirty="0"/>
              <a:t>rd</a:t>
            </a:r>
            <a:r>
              <a:rPr lang="en-US" sz="1200" b="1" dirty="0"/>
              <a:t> party contributions go to Medicaid recovery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ABLE is</a:t>
            </a:r>
            <a:r>
              <a:rPr lang="en-US" sz="1200" b="1" baseline="0" dirty="0"/>
              <a:t> not a trust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B</a:t>
            </a:r>
            <a:r>
              <a:rPr lang="en-US" sz="1200" b="1" baseline="0" dirty="0"/>
              <a:t>eneficiaries in charge of their accounts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baseline="0" dirty="0"/>
              <a:t>Bond requirement for guardians if over $3k</a:t>
            </a:r>
            <a:endParaRPr lang="en-US" sz="1200" b="1" dirty="0"/>
          </a:p>
          <a:p>
            <a:endParaRPr lang="en-US" sz="1200" b="1" dirty="0"/>
          </a:p>
          <a:p>
            <a:r>
              <a:rPr lang="en-US" sz="1200" b="1" dirty="0"/>
              <a:t>DDETF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cannot pay for shelter</a:t>
            </a:r>
            <a:r>
              <a:rPr lang="en-US" sz="1200" b="1" baseline="0" dirty="0"/>
              <a:t> costs if beneficiary collects SSI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baseline="0" dirty="0"/>
              <a:t>3</a:t>
            </a:r>
            <a:r>
              <a:rPr lang="en-US" sz="1200" b="1" baseline="30000" dirty="0"/>
              <a:t>rd</a:t>
            </a:r>
            <a:r>
              <a:rPr lang="en-US" sz="1200" b="1" baseline="0" dirty="0"/>
              <a:t> party contributions exempted from Medicaid recovery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baseline="0" dirty="0"/>
              <a:t>Higher costs because of work of trust manager to manage beneficiary’s withdrawals</a:t>
            </a: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State matches fees to offset costs for low balance accounts (and capped for high balance accounts)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63853-24C1-49A7-B1BB-33DECEB38E55}" type="slidenum">
              <a:rPr lang="en-US" smtClean="0"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ABLE - DDETF programs overview</a:t>
            </a:r>
          </a:p>
        </p:txBody>
      </p:sp>
    </p:spTree>
    <p:extLst>
      <p:ext uri="{BB962C8B-B14F-4D97-AF65-F5344CB8AC3E}">
        <p14:creationId xmlns:p14="http://schemas.microsoft.com/office/powerpoint/2010/main" val="2983364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baseline="0" dirty="0"/>
              <a:t>I5 corridor dominance but that is where the population lives.</a:t>
            </a:r>
          </a:p>
          <a:p>
            <a:endParaRPr lang="en-US" sz="1600" b="1" baseline="0" dirty="0"/>
          </a:p>
          <a:p>
            <a:r>
              <a:rPr lang="en-US" sz="1600" b="1" baseline="0" dirty="0"/>
              <a:t>Video testimony forthcoming from Central Washington based participant.</a:t>
            </a:r>
          </a:p>
          <a:p>
            <a:endParaRPr lang="en-US" sz="1600" b="1" baseline="0" dirty="0"/>
          </a:p>
          <a:p>
            <a:r>
              <a:rPr lang="en-US" sz="1600" b="1" baseline="0" dirty="0"/>
              <a:t>Over $12 million in assets and nearly 2,000 accounts enrolled</a:t>
            </a:r>
          </a:p>
          <a:p>
            <a:endParaRPr lang="en-US" sz="1600" b="1" baseline="0" dirty="0"/>
          </a:p>
          <a:p>
            <a:r>
              <a:rPr lang="en-US" sz="1600" b="1" baseline="0" dirty="0"/>
              <a:t>Five counties without an account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ABLE - DDETF programs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863853-24C1-49A7-B1BB-33DECEB38E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04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.Tassoni@commerce.wa.gov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4.jpg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hyperlink" Target="https://www.youtube.com/channel/UCBSI5MmR7b6nwjgsKoByT6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99" y="-152342"/>
            <a:ext cx="12482903" cy="7021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3149838" y="5971823"/>
            <a:ext cx="4436296" cy="801792"/>
          </a:xfrm>
        </p:spPr>
        <p:txBody>
          <a:bodyPr/>
          <a:lstStyle/>
          <a:p>
            <a:pPr algn="l" rtl="0"/>
            <a:r>
              <a:rPr lang="es-us" sz="2000" b="1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Peter.Tassoni@commerce.wa.gov</a:t>
            </a:r>
            <a:br>
              <a:rPr lang="es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s" sz="2000" b="1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1-844-600-2253 9 a. m. a 5 p. m.</a:t>
            </a:r>
            <a:endParaRPr lang="es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45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81628" y="6467538"/>
            <a:ext cx="683339" cy="365125"/>
          </a:xfrm>
        </p:spPr>
        <p:txBody>
          <a:bodyPr/>
          <a:lstStyle/>
          <a:p>
            <a:pPr algn="r" rtl="0" eaLnBrk="1" latinLnBrk="0" hangingPunct="1"/>
            <a:fld id="{D5BBC35B-A44B-4119-B8DA-DE9E3DFADA20}" type="slidenum">
              <a:rPr kumimoji="0"/>
              <a:pPr eaLnBrk="1" latinLnBrk="0" hangingPunct="1"/>
              <a:t>10</a:t>
            </a:fld>
            <a:endParaRPr kumimoji="0" lang="es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35223" y="211011"/>
            <a:ext cx="9423177" cy="68579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 rtl="0"/>
            <a:r>
              <a:rPr lang="es-us" sz="4400" b="1" i="0" u="none" baseline="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Opciones de inversión de ABLE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973665"/>
              </p:ext>
            </p:extLst>
          </p:nvPr>
        </p:nvGraphicFramePr>
        <p:xfrm>
          <a:off x="635223" y="900946"/>
          <a:ext cx="8672765" cy="60127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7271">
                  <a:extLst>
                    <a:ext uri="{9D8B030D-6E8A-4147-A177-3AD203B41FA5}">
                      <a16:colId xmlns:a16="http://schemas.microsoft.com/office/drawing/2014/main" val="2554662734"/>
                    </a:ext>
                  </a:extLst>
                </a:gridCol>
                <a:gridCol w="2804263">
                  <a:extLst>
                    <a:ext uri="{9D8B030D-6E8A-4147-A177-3AD203B41FA5}">
                      <a16:colId xmlns:a16="http://schemas.microsoft.com/office/drawing/2014/main" val="46810868"/>
                    </a:ext>
                  </a:extLst>
                </a:gridCol>
                <a:gridCol w="2891231">
                  <a:extLst>
                    <a:ext uri="{9D8B030D-6E8A-4147-A177-3AD203B41FA5}">
                      <a16:colId xmlns:a16="http://schemas.microsoft.com/office/drawing/2014/main" val="855076207"/>
                    </a:ext>
                  </a:extLst>
                </a:gridCol>
              </a:tblGrid>
              <a:tr h="31886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us" sz="2400" b="0" i="0" u="none" baseline="0">
                          <a:solidFill>
                            <a:schemeClr val="tx1"/>
                          </a:solidFill>
                          <a:effectLst/>
                        </a:rPr>
                        <a:t>Conservadora</a:t>
                      </a:r>
                      <a:endParaRPr lang="es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8" marR="65708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us" sz="2400" b="0" i="0" u="none" baseline="0">
                          <a:solidFill>
                            <a:schemeClr val="tx1"/>
                          </a:solidFill>
                          <a:effectLst/>
                        </a:rPr>
                        <a:t>Moderada </a:t>
                      </a:r>
                      <a:endParaRPr lang="es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8" marR="65708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us" sz="2400" b="0" i="0" u="none" baseline="0">
                          <a:solidFill>
                            <a:schemeClr val="tx1"/>
                          </a:solidFill>
                          <a:effectLst/>
                        </a:rPr>
                        <a:t>Agresiva </a:t>
                      </a:r>
                      <a:endParaRPr lang="es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8" marR="65708" marT="0" marB="0"/>
                </a:tc>
                <a:extLst>
                  <a:ext uri="{0D108BD9-81ED-4DB2-BD59-A6C34878D82A}">
                    <a16:rowId xmlns:a16="http://schemas.microsoft.com/office/drawing/2014/main" val="3915159477"/>
                  </a:ext>
                </a:extLst>
              </a:tr>
              <a:tr h="1889097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8" marR="6570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8" marR="6570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8" marR="6570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9534476"/>
                  </a:ext>
                </a:extLst>
              </a:tr>
              <a:tr h="2971173">
                <a:tc>
                  <a:txBody>
                    <a:bodyPr/>
                    <a:lstStyle/>
                    <a:p>
                      <a:pPr lvl="0" algn="l" rtl="0"/>
                      <a:r>
                        <a:rPr lang="es-us" sz="1100" b="0" i="0" u="none" baseline="0" dirty="0">
                          <a:effectLst/>
                        </a:rPr>
                        <a:t>La opción conservadora de ABLE procura brindar un ingreso corriente y algo de  en un </a:t>
                      </a:r>
                      <a:r>
                        <a:rPr lang="es-us" sz="1400" b="1" i="0" u="none" baseline="0" dirty="0">
                          <a:solidFill>
                            <a:schemeClr val="tx1"/>
                          </a:solidFill>
                          <a:effectLst/>
                        </a:rPr>
                        <a:t>La opción conservadora de ABLE procura brindar un ingreso corriente y algo de crecimiento al invertir en una cartera de fondos mutuos compuesta en un 20 % de acciones públicas globales y en un 80 % de bonos.  En general, existe un pequeño riesgo y un limitado potencial de valoración, diseñada para un periodo de inversión más corto.</a:t>
                      </a:r>
                      <a:endParaRPr lang="es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5708" marR="6570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s-us" sz="1100" dirty="0">
                        <a:effectLst/>
                      </a:endParaRPr>
                    </a:p>
                    <a:p>
                      <a:pPr marL="0" marR="0" algn="l" rtl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us" sz="1400" b="1" i="0" u="none" baseline="0" dirty="0">
                          <a:effectLst/>
                        </a:rPr>
                        <a:t>La opción moderada de ABLE procura brindar una combinación de crecimiento e ingreso corriente al invertir en una cartera de fondos mutuos compuesta en un 50 % de acciones públicas globales y en un 50 % de bonos. En general, existe un nivel de riesgo mediano para procurar un retorno de inversión, diseñada para un horizonte temporal mediano o incierto.</a:t>
                      </a:r>
                    </a:p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 b="0" i="0" u="none" baseline="0" dirty="0">
                          <a:effectLst/>
                        </a:rPr>
                        <a:t> </a:t>
                      </a:r>
                      <a:endParaRPr lang="es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8" marR="6570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s-us" sz="1100" dirty="0">
                        <a:effectLst/>
                      </a:endParaRPr>
                    </a:p>
                    <a:p>
                      <a:pPr marL="0" marR="0" algn="l" rtl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us" sz="1400" b="1" i="0" u="none" baseline="0" dirty="0">
                          <a:effectLst/>
                        </a:rPr>
                        <a:t>La opción agresiva de ABLE brinda el potencial de crecimiento al invertir en una cartera de fondos mutuos compuesta en un 84 % de acciones públicas globales y en un 16 % de bonos. En general, existe un nivel de riesgo más alto y un potencial de retorno (o pérdida), diseñada para un periodo de inversión más largo (10 años o más). </a:t>
                      </a:r>
                    </a:p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100" b="0" i="0" u="none" baseline="0" dirty="0">
                          <a:effectLst/>
                        </a:rPr>
                        <a:t> </a:t>
                      </a:r>
                      <a:endParaRPr lang="es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8" marR="6570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180771"/>
                  </a:ext>
                </a:extLst>
              </a:tr>
            </a:tbl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539251074"/>
              </p:ext>
            </p:extLst>
          </p:nvPr>
        </p:nvGraphicFramePr>
        <p:xfrm>
          <a:off x="6569889" y="1235761"/>
          <a:ext cx="2019300" cy="224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329892907"/>
              </p:ext>
            </p:extLst>
          </p:nvPr>
        </p:nvGraphicFramePr>
        <p:xfrm>
          <a:off x="3860069" y="1235761"/>
          <a:ext cx="1775460" cy="2065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2607092859"/>
              </p:ext>
            </p:extLst>
          </p:nvPr>
        </p:nvGraphicFramePr>
        <p:xfrm>
          <a:off x="1220183" y="1340097"/>
          <a:ext cx="1623060" cy="2867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 Box 4"/>
          <p:cNvSpPr txBox="1"/>
          <p:nvPr/>
        </p:nvSpPr>
        <p:spPr>
          <a:xfrm>
            <a:off x="1510576" y="3089226"/>
            <a:ext cx="1813170" cy="33807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s-us" sz="1300" b="1" i="0" u="none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Acciones</a:t>
            </a:r>
            <a:r>
              <a:rPr lang="es-us" sz="1600" b="1" i="0" u="none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s-us" sz="1300" b="1" i="0" u="none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Bonos</a:t>
            </a:r>
            <a:r>
              <a:rPr lang="es-us" sz="1600" b="1" i="0" u="none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us" sz="1600" b="1" i="0" u="none" baseline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8292" y="3863631"/>
            <a:ext cx="190500" cy="1828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us"/>
          </a:p>
        </p:txBody>
      </p:sp>
      <p:sp>
        <p:nvSpPr>
          <p:cNvPr id="31" name="Rectangle 30"/>
          <p:cNvSpPr/>
          <p:nvPr/>
        </p:nvSpPr>
        <p:spPr>
          <a:xfrm>
            <a:off x="4059163" y="3212986"/>
            <a:ext cx="190500" cy="1828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us"/>
          </a:p>
        </p:txBody>
      </p:sp>
      <p:sp>
        <p:nvSpPr>
          <p:cNvPr id="33" name="Rectangle 32"/>
          <p:cNvSpPr/>
          <p:nvPr/>
        </p:nvSpPr>
        <p:spPr>
          <a:xfrm>
            <a:off x="1373179" y="3184219"/>
            <a:ext cx="190500" cy="1828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us"/>
          </a:p>
        </p:txBody>
      </p:sp>
      <p:sp>
        <p:nvSpPr>
          <p:cNvPr id="34" name="Rectangle 33"/>
          <p:cNvSpPr/>
          <p:nvPr/>
        </p:nvSpPr>
        <p:spPr>
          <a:xfrm>
            <a:off x="2245993" y="3186143"/>
            <a:ext cx="190500" cy="1828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us"/>
          </a:p>
        </p:txBody>
      </p:sp>
      <p:sp>
        <p:nvSpPr>
          <p:cNvPr id="35" name="Text Box 4"/>
          <p:cNvSpPr txBox="1"/>
          <p:nvPr/>
        </p:nvSpPr>
        <p:spPr>
          <a:xfrm>
            <a:off x="4249663" y="3127862"/>
            <a:ext cx="1813170" cy="29944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s-us" sz="1300" b="1" i="0" u="none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Acciones       Bonos </a:t>
            </a:r>
            <a:r>
              <a:rPr lang="es-us" sz="1300" b="1" i="0" u="none" baseline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us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4"/>
          <p:cNvSpPr txBox="1"/>
          <p:nvPr/>
        </p:nvSpPr>
        <p:spPr>
          <a:xfrm>
            <a:off x="6811158" y="3127863"/>
            <a:ext cx="1813170" cy="43446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s-us" sz="1300" b="1" i="0" u="none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Acciones       Bonos </a:t>
            </a:r>
            <a:r>
              <a:rPr lang="es-us" sz="1300" b="1" i="0" u="none" baseline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us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1606" y="3200189"/>
            <a:ext cx="207282" cy="20118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6679544" y="3220513"/>
            <a:ext cx="190500" cy="1828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9793" y="3212987"/>
            <a:ext cx="207282" cy="2011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74" y="68819"/>
            <a:ext cx="2788926" cy="179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7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8" y="1354016"/>
            <a:ext cx="6212578" cy="3506742"/>
          </a:xfrm>
        </p:spPr>
        <p:txBody>
          <a:bodyPr>
            <a:no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8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tarifa de inscripción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8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Contribución inicial de $25 al momento de su disposición</a:t>
            </a:r>
            <a:endParaRPr lang="es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8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Tarifa de mantenimiento anual de $35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8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Tarifa mensual de $1.25 para tarjeta de débito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8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Tarifas de inversión: </a:t>
            </a:r>
            <a:r>
              <a:rPr lang="es-us" sz="2800" b="0" i="0" u="none" baseline="0" dirty="0">
                <a:solidFill>
                  <a:schemeClr val="tx1"/>
                </a:solidFill>
              </a:rPr>
              <a:t>0.30 – 0.38 %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8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Tarifas varias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s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s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74" y="68819"/>
            <a:ext cx="2788926" cy="1792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7068" y="279133"/>
            <a:ext cx="5536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us" sz="4000" b="1" i="0" u="none" baseline="0">
                <a:latin typeface="Arial" panose="020B0604020202020204" pitchFamily="34" charset="0"/>
                <a:cs typeface="Arial" panose="020B0604020202020204" pitchFamily="34" charset="0"/>
              </a:rPr>
              <a:t>Costos de cuenta</a:t>
            </a:r>
            <a:endParaRPr lang="es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977" y="1861047"/>
            <a:ext cx="4476750" cy="5057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1886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8554" y="987019"/>
            <a:ext cx="9512351" cy="4162496"/>
          </a:xfrm>
        </p:spPr>
        <p:txBody>
          <a:bodyPr>
            <a:noAutofit/>
          </a:bodyPr>
          <a:lstStyle/>
          <a:p>
            <a:pPr algn="l" rtl="0"/>
            <a:r>
              <a:rPr lang="es-us" sz="28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de ABLE para trabajar: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8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trabaja, puede contribuir </a:t>
            </a:r>
            <a:r>
              <a:rPr lang="es-us" sz="2800" b="0" i="0" u="none" baseline="0" dirty="0">
                <a:solidFill>
                  <a:schemeClr val="tx1"/>
                </a:solidFill>
              </a:rPr>
              <a:t>un monto </a:t>
            </a:r>
            <a:r>
              <a:rPr lang="es-us" sz="2800" b="0" i="1" u="none" baseline="0" dirty="0">
                <a:solidFill>
                  <a:schemeClr val="tx1"/>
                </a:solidFill>
              </a:rPr>
              <a:t>adicional </a:t>
            </a:r>
            <a:r>
              <a:rPr lang="es-us" sz="2800" b="0" i="0" u="none" baseline="0" dirty="0">
                <a:solidFill>
                  <a:schemeClr val="tx1"/>
                </a:solidFill>
              </a:rPr>
              <a:t>igual al ingreso bruto anual actual: $12,490.</a:t>
            </a:r>
            <a:endParaRPr lang="es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925" algn="l" rtl="0"/>
            <a:r>
              <a:rPr lang="es-us" sz="2800" b="0" i="0" u="none" baseline="0" dirty="0">
                <a:solidFill>
                  <a:schemeClr val="tx1"/>
                </a:solidFill>
              </a:rPr>
              <a:t>Elegible únicamente si el beneficiario o el empleador NO contribuyen a un plan de contribución definido. </a:t>
            </a:r>
            <a:endParaRPr lang="es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s-us" sz="28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Descuento de nómina</a:t>
            </a:r>
          </a:p>
          <a:p>
            <a:pPr algn="l" rtl="0"/>
            <a:r>
              <a:rPr lang="es-us" sz="28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Representante legal autorizado organizacional/de la entidad</a:t>
            </a:r>
          </a:p>
          <a:p>
            <a:pPr algn="l" rtl="0"/>
            <a:r>
              <a:rPr lang="es-us" sz="28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Reglas finales del Servicio de Rentas Internas (IRS, por sus siglas en inglés): ¡Estén atentos!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b="0" i="1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https://www.irs.gov/retirement-plans/plan-participant-employee/retirement-savings-contributions-savers-credit</a:t>
            </a:r>
            <a:endParaRPr lang="es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s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74" y="68819"/>
            <a:ext cx="2788926" cy="1792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3569" y="279133"/>
            <a:ext cx="8212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us" sz="4000" b="1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Actualizaciones de ABLE</a:t>
            </a:r>
            <a:endParaRPr lang="es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26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780196"/>
          </a:xfrm>
        </p:spPr>
        <p:txBody>
          <a:bodyPr/>
          <a:lstStyle/>
          <a:p>
            <a:pPr algn="l" rtl="0"/>
            <a:r>
              <a:rPr lang="es-us" b="0" i="0" u="none" baseline="0"/>
              <a:t>SSI: ¡Trabajar da frutos!</a:t>
            </a:r>
            <a:endParaRPr lang="es-us" dirty="0"/>
          </a:p>
        </p:txBody>
      </p:sp>
      <p:pic>
        <p:nvPicPr>
          <p:cNvPr id="6" name="Picture 5" descr="A table showing how working adds to SSI payments" title="SSI it pays to wor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9536"/>
            <a:ext cx="8686800" cy="665150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0"/>
            <a:r>
              <a:rPr lang="es-us" b="0" i="0" u="none" baseline="0"/>
              <a:t>ABLE y DDETF</a:t>
            </a:r>
            <a:endParaRPr lang="es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480987"/>
            <a:ext cx="6297612" cy="365125"/>
          </a:xfrm>
        </p:spPr>
        <p:txBody>
          <a:bodyPr/>
          <a:lstStyle/>
          <a:p>
            <a:pPr algn="l" rtl="0"/>
            <a:r>
              <a:rPr lang="es-us" b="0" i="0" u="none" baseline="0" dirty="0"/>
              <a:t>Proteja los beneficios por discapacidad usando ABLE / DDETF.</a:t>
            </a:r>
            <a:endParaRPr lang="es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5BBC35B-A44B-4119-B8DA-DE9E3DFADA20}" type="slidenum">
              <a:rPr/>
              <a:pPr/>
              <a:t>13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46833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354084"/>
            <a:ext cx="7766936" cy="521546"/>
          </a:xfrm>
        </p:spPr>
        <p:txBody>
          <a:bodyPr/>
          <a:lstStyle/>
          <a:p>
            <a:pPr algn="l" rtl="0"/>
            <a:r>
              <a:rPr lang="es-us" sz="2800" b="1" i="0" u="none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necesita para abrir su propia cuenta?</a:t>
            </a:r>
            <a:endParaRPr lang="es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1875630"/>
            <a:ext cx="7766936" cy="1907204"/>
          </a:xfrm>
        </p:spPr>
        <p:txBody>
          <a:bodyPr>
            <a:no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000" b="0" i="0" u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Nombre, dirección, fecha de nacimiento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000" b="0" i="0" u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de Seguro Social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000" b="0" i="0" u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de cuenta bancaria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000" b="0" i="0" u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$25 para abrir la cuenta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s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s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07067" y="4230434"/>
            <a:ext cx="7766936" cy="5215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rtl="0"/>
            <a:r>
              <a:rPr lang="es-us" sz="2800" b="1" i="0" u="none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necesita para abrir una cuenta </a:t>
            </a:r>
          </a:p>
          <a:p>
            <a:pPr algn="l" rtl="0"/>
            <a:r>
              <a:rPr lang="es-us" sz="2800" b="1" i="0" u="none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otra persona?</a:t>
            </a:r>
            <a:endParaRPr lang="es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507067" y="4751980"/>
            <a:ext cx="7184546" cy="19072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Nombre, dirección, fecha de nacimiento del titular de la cuenta y de usted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de Seguro Social del titular de la cuenta y de usted</a:t>
            </a:r>
            <a:endParaRPr lang="es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de cuenta bancaria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$25 para abrir la cuenta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s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s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5663" y="226378"/>
            <a:ext cx="808522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s-us" sz="4000" b="1" i="0" u="none" baseline="0">
                <a:latin typeface="Arial" panose="020B0604020202020204" pitchFamily="34" charset="0"/>
                <a:cs typeface="Arial" panose="020B0604020202020204" pitchFamily="34" charset="0"/>
              </a:rPr>
              <a:t>Comience a ahorrar: </a:t>
            </a:r>
            <a:r>
              <a:rPr lang="es-us" sz="2800" b="1" i="0" u="none" baseline="0">
                <a:latin typeface="Arial" panose="020B0604020202020204" pitchFamily="34" charset="0"/>
                <a:cs typeface="Arial" panose="020B0604020202020204" pitchFamily="34" charset="0"/>
              </a:rPr>
              <a:t>washingtonstateable.com</a:t>
            </a:r>
            <a:endParaRPr lang="es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1613" y="2805978"/>
            <a:ext cx="3291840" cy="366254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s-us" sz="2800" b="1" i="0" u="non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¿Quién puede abrir una cuenta para otra persona?</a:t>
            </a:r>
          </a:p>
          <a:p>
            <a:pPr algn="l" rtl="0"/>
            <a:r>
              <a:rPr lang="es-us" sz="20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Para un menor de edad (menos de 18 años):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s-us" sz="20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Padre o tutor legal</a:t>
            </a:r>
          </a:p>
          <a:p>
            <a:pPr algn="l" rtl="0"/>
            <a:r>
              <a:rPr lang="es-us" sz="20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Para un adulto (más de 18 años de edad):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s-us" sz="20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Poder legal o tutela</a:t>
            </a:r>
          </a:p>
        </p:txBody>
      </p:sp>
      <p:pic>
        <p:nvPicPr>
          <p:cNvPr id="13" name="Picture 12" descr="File:Computer lab icon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" y="2407669"/>
            <a:ext cx="1335505" cy="1335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74" y="68819"/>
            <a:ext cx="2788926" cy="179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08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5438" y="1272741"/>
            <a:ext cx="9162448" cy="5407192"/>
            <a:chOff x="395438" y="1272741"/>
            <a:chExt cx="6646244" cy="38601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438" y="1272741"/>
              <a:ext cx="3200400" cy="17907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1282" y="1272741"/>
              <a:ext cx="3200400" cy="17907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438" y="3325328"/>
              <a:ext cx="3200400" cy="17907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1282" y="3342172"/>
              <a:ext cx="3200400" cy="17907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65409" y="198009"/>
            <a:ext cx="10688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us" sz="3200" b="1" i="0" u="none" baseline="0">
                <a:latin typeface="Arial" panose="020B0604020202020204" pitchFamily="34" charset="0"/>
                <a:cs typeface="Arial" panose="020B0604020202020204" pitchFamily="34" charset="0"/>
              </a:rPr>
              <a:t>¡Videos con instrucciones en YouTube! </a:t>
            </a:r>
          </a:p>
          <a:p>
            <a:pPr algn="l" rtl="0"/>
            <a:r>
              <a:rPr lang="es-us" sz="3200" b="0" i="0" u="none" baseline="0"/>
              <a:t>WAStateABLE</a:t>
            </a:r>
            <a:r>
              <a:rPr lang="es-us" sz="3200" b="1" i="0" u="none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74" y="68819"/>
            <a:ext cx="2788926" cy="179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99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223655" y="1983482"/>
            <a:ext cx="7772400" cy="4476304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l" rtl="0">
              <a:buNone/>
            </a:pPr>
            <a:endParaRPr lang="es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1" latinLnBrk="0" hangingPunct="1"/>
            <a:fld id="{D5BBC35B-A44B-4119-B8DA-DE9E3DFADA20}" type="slidenum">
              <a:rPr kumimoji="0"/>
              <a:pPr eaLnBrk="1" latinLnBrk="0" hangingPunct="1"/>
              <a:t>16</a:t>
            </a:fld>
            <a:endParaRPr kumimoji="0" lang="es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us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61023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729471" y="1167206"/>
            <a:ext cx="8906898" cy="4742684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l" rtl="0">
              <a:buNone/>
            </a:pPr>
            <a:r>
              <a:rPr lang="es-us" sz="2800" b="0" i="0" u="none" baseline="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HCA Apple </a:t>
            </a:r>
            <a:r>
              <a:rPr lang="es-us" sz="2800" b="0" i="0" u="none" baseline="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Health</a:t>
            </a:r>
            <a:endParaRPr lang="es-us" sz="2800" b="0" i="0" u="none" baseline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s-us" sz="2800" b="0" i="0" u="none" baseline="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Regla permanente presentada. Exento de ABLE.</a:t>
            </a:r>
          </a:p>
          <a:p>
            <a:pPr marL="109728" indent="0" algn="l" rtl="0">
              <a:spcBef>
                <a:spcPts val="1200"/>
              </a:spcBef>
              <a:buNone/>
            </a:pPr>
            <a:r>
              <a:rPr lang="es-us" sz="2800" b="0" i="0" u="none" baseline="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DSHS SNAP, TANF, etc.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s-us" sz="2800" b="0" i="0" u="none" baseline="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Reglas permanentes presentadas. Exento de ABLE.</a:t>
            </a:r>
          </a:p>
          <a:p>
            <a:pPr marL="109728" indent="0" algn="l" rtl="0">
              <a:spcBef>
                <a:spcPts val="1200"/>
              </a:spcBef>
              <a:buNone/>
            </a:pPr>
            <a:r>
              <a:rPr lang="es-us" sz="2800" b="0" i="0" u="none" baseline="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Administración del Seguro Social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s-us" sz="2800" b="0" i="0" u="none" baseline="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POMS </a:t>
            </a:r>
            <a:r>
              <a:rPr lang="es-us" sz="28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SI 01130.740. Exento de ABLE. </a:t>
            </a:r>
            <a:endParaRPr lang="es-u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109728" indent="0" algn="l" rtl="0">
              <a:spcBef>
                <a:spcPts val="1200"/>
              </a:spcBef>
              <a:buNone/>
            </a:pPr>
            <a:r>
              <a:rPr lang="es-us" sz="2800" b="0" i="0" u="none" baseline="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Sección 8 del Departamento de Vivienda y Desarrollo Humano (HUD, por sus siglas en inglés) (Vivienda)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s-us" sz="2800" b="0" i="0" u="none" baseline="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PIH 2019-09 emitido el 26 de abril. Exento de ABLE.</a:t>
            </a:r>
            <a:endParaRPr lang="es-u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9471" y="336884"/>
            <a:ext cx="7685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us" sz="4000" b="1" i="0" u="none" baseline="0">
                <a:latin typeface="Arial" panose="020B0604020202020204" pitchFamily="34" charset="0"/>
                <a:cs typeface="Arial" panose="020B0604020202020204" pitchFamily="34" charset="0"/>
              </a:rPr>
              <a:t>Exenciones de ABLE</a:t>
            </a:r>
            <a:endParaRPr lang="es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74" y="68819"/>
            <a:ext cx="2788926" cy="179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1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1135781"/>
            <a:ext cx="7766936" cy="5245769"/>
          </a:xfrm>
        </p:spPr>
        <p:txBody>
          <a:bodyPr>
            <a:no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4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/ gestión de cuenta en línea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4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mayores de 26 años de edad pueden abrir una cuenta.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4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discapacidad inicia antes de los 26 años de edad.</a:t>
            </a:r>
            <a:endParaRPr lang="es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4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Residente de Washington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4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Límite de $15,000 en las contribuciones anuales, a menos que califique para ABLE para trabajar.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4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Cualquiera puede contribuir.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4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Límite de cuenta de $100,000 si recibe SSI; $500,000 si NO recibe.</a:t>
            </a:r>
          </a:p>
          <a:p>
            <a:pPr algn="ctr" rtl="0"/>
            <a:r>
              <a:rPr lang="es-us" sz="2400" b="0" i="1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Washingtonstateable.com/</a:t>
            </a:r>
            <a:r>
              <a:rPr lang="es-us" sz="2400" b="0" i="1" u="none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faqs</a:t>
            </a:r>
            <a:r>
              <a:rPr lang="es-us" sz="2400" b="0" i="1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</a:t>
            </a:r>
          </a:p>
          <a:p>
            <a:pPr algn="ctr" rtl="0"/>
            <a:r>
              <a:rPr lang="es-us" sz="2400" b="0" i="1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Ablenrc.org</a:t>
            </a:r>
            <a:endParaRPr lang="es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74" y="68819"/>
            <a:ext cx="2788926" cy="1792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7068" y="279133"/>
            <a:ext cx="7685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us" sz="4000" b="1" i="0" u="none" baseline="0">
                <a:latin typeface="Arial" panose="020B0604020202020204" pitchFamily="34" charset="0"/>
                <a:cs typeface="Arial" panose="020B0604020202020204" pitchFamily="34" charset="0"/>
              </a:rPr>
              <a:t>Recapitulación</a:t>
            </a:r>
            <a:endParaRPr lang="es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194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223655" y="1983482"/>
            <a:ext cx="7772400" cy="4476304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l" rtl="0">
              <a:buNone/>
            </a:pPr>
            <a:endParaRPr lang="es-us" sz="2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77334" y="2974374"/>
            <a:ext cx="4649002" cy="910846"/>
          </a:xfrm>
        </p:spPr>
        <p:txBody>
          <a:bodyPr anchor="ctr">
            <a:normAutofit lnSpcReduction="10000"/>
          </a:bodyPr>
          <a:lstStyle/>
          <a:p>
            <a:pPr marL="0" indent="0" algn="ctr" rtl="0">
              <a:buNone/>
            </a:pPr>
            <a:r>
              <a:rPr lang="es-us" sz="2800" b="0" i="0" u="none" baseline="0">
                <a:solidFill>
                  <a:srgbClr val="002060"/>
                </a:solidFill>
              </a:rPr>
              <a:t>Dos programas que pueden usarse juntos.</a:t>
            </a:r>
          </a:p>
          <a:p>
            <a:pPr marL="0" indent="0" algn="ctr" rtl="0">
              <a:buNone/>
            </a:pPr>
            <a:endParaRPr lang="es-us" sz="2800" dirty="0">
              <a:solidFill>
                <a:srgbClr val="002060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0"/>
            <a:r>
              <a:rPr lang="es-us" b="0" i="0" u="none" baseline="0"/>
              <a:t>ABLE y DDETF</a:t>
            </a:r>
            <a:endParaRPr lang="es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es-us" b="0" i="0" u="none" baseline="0"/>
              <a:t>Proteja los beneficios por discapacidad usando ABLE / DDETF.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1" latinLnBrk="0" hangingPunct="1"/>
            <a:fld id="{D5BBC35B-A44B-4119-B8DA-DE9E3DFADA20}" type="slidenum">
              <a:rPr kumimoji="0"/>
              <a:pPr eaLnBrk="1" latinLnBrk="0" hangingPunct="1"/>
              <a:t>18</a:t>
            </a:fld>
            <a:endParaRPr kumimoji="0" lang="es-us"/>
          </a:p>
        </p:txBody>
      </p:sp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3" y="439582"/>
            <a:ext cx="5331589" cy="1001027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980366"/>
              </p:ext>
            </p:extLst>
          </p:nvPr>
        </p:nvGraphicFramePr>
        <p:xfrm>
          <a:off x="5398882" y="1692180"/>
          <a:ext cx="6745211" cy="5058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DF Document" r:id="rId5" imgW="2286000" imgH="1714320" progId="NuancePDF.Document">
                  <p:embed/>
                </p:oleObj>
              </mc:Choice>
              <mc:Fallback>
                <p:oleObj name="PDF Document" r:id="rId5" imgW="2286000" imgH="1714320" progId="NuancePDF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8882" y="1692180"/>
                        <a:ext cx="6745211" cy="50589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194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us" b="0" i="0" u="none" baseline="0">
                <a:solidFill>
                  <a:schemeClr val="accent2"/>
                </a:solidFill>
              </a:rPr>
              <a:t>Cuentas de ABLE por condado</a:t>
            </a:r>
            <a:endParaRPr lang="es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0" eaLnBrk="1" latinLnBrk="0" hangingPunct="1"/>
            <a:r>
              <a:rPr lang="es-us" b="0" i="0" u="none" baseline="0"/>
              <a:t>ABLE y DDETF</a:t>
            </a:r>
            <a:endParaRPr lang="es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es-us" b="0" i="0" u="none" baseline="0"/>
              <a:t>Proteja los beneficios por discapacidad usando ABLE / DDETF.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1" latinLnBrk="0" hangingPunct="1"/>
            <a:fld id="{D5BBC35B-A44B-4119-B8DA-DE9E3DFADA20}" type="slidenum">
              <a:rPr kumimoji="0"/>
              <a:pPr eaLnBrk="1" latinLnBrk="0" hangingPunct="1"/>
              <a:t>19</a:t>
            </a:fld>
            <a:endParaRPr kumimoji="0" lang="es-us"/>
          </a:p>
        </p:txBody>
      </p:sp>
      <p:pic>
        <p:nvPicPr>
          <p:cNvPr id="8" name="Picture 7" descr="ABLE logo in the shape of a capital letter W with dark blue in the upper area and lime green in the lower area. This creates inverse triangles laced together. It looks like a starry night above a mountain with conifer trees." title="ABLE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750" y="76201"/>
            <a:ext cx="1140051" cy="7315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4895" y="1676400"/>
            <a:ext cx="7263796" cy="5029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50570" y="3994152"/>
            <a:ext cx="14866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us" b="0" i="0" u="none" baseline="0" dirty="0"/>
              <a:t>1,900 cuentas activas y $12 millones en activos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36912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3686" y="1313281"/>
            <a:ext cx="8394771" cy="521546"/>
          </a:xfrm>
        </p:spPr>
        <p:txBody>
          <a:bodyPr/>
          <a:lstStyle/>
          <a:p>
            <a:pPr algn="l" rtl="0"/>
            <a:r>
              <a:rPr lang="es-us" sz="2400" b="1" i="0" u="non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las siglas en inglés de Lograr una mejor experiencia de vida (</a:t>
            </a:r>
            <a:r>
              <a:rPr lang="es-us" sz="2400" b="1" i="0" u="non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Achieving</a:t>
            </a:r>
            <a:r>
              <a:rPr lang="es-us" sz="2400" b="1" i="0" u="non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us" sz="2400" b="1" i="0" u="non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es-us" sz="2400" b="1" i="0" u="non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400" b="1" i="0" u="non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s-us" sz="2400" b="1" i="0" u="non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400" b="1" i="0" u="non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es-us" sz="2400" b="1" i="0" u="non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3686" y="1861047"/>
            <a:ext cx="9159725" cy="4618775"/>
          </a:xfrm>
        </p:spPr>
        <p:txBody>
          <a:bodyPr>
            <a:normAutofit fontScale="92500" lnSpcReduction="10000"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8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de la Ley para lograr una mejor experiencia de vida 2014 de Stephen Back, Jr.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8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 el límite de activos de $2,000 y los problemas de gastos.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8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Cuentas de ahorros con beneficios tributarios para personas con discapacidades (salud mental, física, del desarrollo congénita y más).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8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Contribuya hasta $15,000 al año sin impactar la elegibilidad para ciertos beneficios por discapacidad con evaluación de medios económicos.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8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Washington: casi 2,000 cuentas / $14 millones en activos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s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s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74" y="68819"/>
            <a:ext cx="2788926" cy="1792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1558" y="279133"/>
            <a:ext cx="5536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us" sz="4000" b="1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¿Qué es ABLE?</a:t>
            </a:r>
            <a:endParaRPr lang="es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75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8" y="1529013"/>
            <a:ext cx="8445455" cy="3755255"/>
          </a:xfrm>
        </p:spPr>
        <p:txBody>
          <a:bodyPr>
            <a:no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800" b="0" i="0" u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washingtonstateable.com/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800" b="0" i="0" u="none" baseline="0">
                <a:solidFill>
                  <a:schemeClr val="tx1"/>
                </a:solidFill>
              </a:rPr>
              <a:t>1-844-600-2253 de 9 a. m. a 5 p. m.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800" b="0" i="0" u="none" baseline="0">
                <a:solidFill>
                  <a:schemeClr val="tx1"/>
                </a:solidFill>
              </a:rPr>
              <a:t>1-844-888-2253 (teléfono de texto) </a:t>
            </a:r>
            <a:endParaRPr lang="es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800" b="0" i="0" u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 @WAStateABLE</a:t>
            </a:r>
            <a:endParaRPr lang="es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800" b="0" i="0" u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 @wa_able</a:t>
            </a:r>
            <a:endParaRPr lang="es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800" b="0" i="0" u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 </a:t>
            </a:r>
            <a:r>
              <a:rPr lang="es-us" sz="2000" b="0" i="0" u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https://www.youtube.com/channel/UCBSI5MmR7b6nwjgsKoByT6g</a:t>
            </a:r>
            <a:endParaRPr lang="es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74" y="68819"/>
            <a:ext cx="2788926" cy="1792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7067" y="172507"/>
            <a:ext cx="868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us" sz="4000" b="1" i="0" u="none" baseline="0">
                <a:latin typeface="Arial" panose="020B0604020202020204" pitchFamily="34" charset="0"/>
                <a:cs typeface="Arial" panose="020B0604020202020204" pitchFamily="34" charset="0"/>
              </a:rPr>
              <a:t>¡Gracias! </a:t>
            </a:r>
            <a:endParaRPr lang="es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TRABAJAR POR PROYECTOS &quot;MULTIEVALUATIVOS&quot; EN EDUCACIÓN FÍSICA: ¿QUIENES SOMOS?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66" y="3294840"/>
            <a:ext cx="952901" cy="536007"/>
          </a:xfrm>
          <a:prstGeom prst="rect">
            <a:avLst/>
          </a:prstGeom>
        </p:spPr>
      </p:pic>
      <p:pic>
        <p:nvPicPr>
          <p:cNvPr id="8" name="Picture 7" descr="Authentic writing practice through social media and news website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66" y="3870085"/>
            <a:ext cx="952902" cy="358473"/>
          </a:xfrm>
          <a:prstGeom prst="rect">
            <a:avLst/>
          </a:prstGeom>
        </p:spPr>
      </p:pic>
      <p:pic>
        <p:nvPicPr>
          <p:cNvPr id="9" name="Picture 8" descr="Google Launches YouTube Red: Ad-Free Subscription That Goes Easy On The Wallet To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41" y="4280108"/>
            <a:ext cx="571026" cy="57102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19" y="5669280"/>
            <a:ext cx="4478484" cy="1036681"/>
          </a:xfrm>
          <a:prstGeom prst="rect">
            <a:avLst/>
          </a:prstGeom>
        </p:spPr>
      </p:pic>
      <p:pic>
        <p:nvPicPr>
          <p:cNvPr id="13" name="Picture 12" descr="File:Orange Phone Font-Awesome.svg - Wikimedia Common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71" y="2348564"/>
            <a:ext cx="706496" cy="70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57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422" y="1477179"/>
            <a:ext cx="6687375" cy="521546"/>
          </a:xfrm>
        </p:spPr>
        <p:txBody>
          <a:bodyPr/>
          <a:lstStyle/>
          <a:p>
            <a:pPr algn="l" rtl="0"/>
            <a:r>
              <a:rPr lang="es-us" sz="2800" b="1" i="0" u="non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discapacidad inicia antes de los 26 años de edad</a:t>
            </a:r>
            <a:endParaRPr lang="es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6421" y="2339570"/>
            <a:ext cx="9325071" cy="4362392"/>
          </a:xfrm>
        </p:spPr>
        <p:txBody>
          <a:bodyPr>
            <a:no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6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 derecho a recibir beneficios de Seguridad de Ingreso Suplementario (SSI, por sus siglas en inglés) o del Seguro por Discapacidad del Seguro Social (SSDI, por sus siglas en inglés) en base a ceguera o discapacidad;</a:t>
            </a:r>
          </a:p>
          <a:p>
            <a:pPr algn="ctr" rtl="0"/>
            <a:r>
              <a:rPr lang="es-us" sz="26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600" b="0" i="0" u="none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Autocertifica</a:t>
            </a:r>
            <a:r>
              <a:rPr lang="es-us" sz="26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usted tiene un diagnóstico de discapacidad elegible emitido por un médico.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s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es-us" sz="2000" b="0" i="1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washingtonstateable.com/</a:t>
            </a:r>
            <a:r>
              <a:rPr lang="es-us" sz="2000" b="0" i="1" u="none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  <a:r>
              <a:rPr lang="es-us" sz="2000" b="0" i="1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us" sz="2000" b="0" i="1" u="none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docs</a:t>
            </a:r>
            <a:r>
              <a:rPr lang="es-us" sz="2000" b="0" i="1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/washington-able-physician-form.pdf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s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6423" y="156038"/>
            <a:ext cx="5909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us" sz="4000" b="1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¿Quién es elegible?</a:t>
            </a:r>
            <a:endParaRPr lang="es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928" y="88196"/>
            <a:ext cx="4024900" cy="2106364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52102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1308" y="987019"/>
            <a:ext cx="8200293" cy="4018119"/>
          </a:xfrm>
        </p:spPr>
        <p:txBody>
          <a:bodyPr>
            <a:noAutofit/>
          </a:bodyPr>
          <a:lstStyle/>
          <a:p>
            <a:pPr algn="l" rtl="0"/>
            <a:r>
              <a:rPr lang="es-us" sz="26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Abra una cuenta.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6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Elija una opción de efectivo y/o una opción de inversión.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6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Agregue $25 (</a:t>
            </a:r>
            <a:r>
              <a:rPr lang="es-us" sz="2600" b="0" i="0" u="none" baseline="0" dirty="0">
                <a:solidFill>
                  <a:schemeClr val="tx1"/>
                </a:solidFill>
              </a:rPr>
              <a:t>la cuenta bancara se conecta en forma segura con su cuenta de ABLE).</a:t>
            </a:r>
          </a:p>
          <a:p>
            <a:pPr marL="288925" indent="-288925" algn="l" rtl="0"/>
            <a:r>
              <a:rPr lang="es-us" sz="2600" b="0" i="0" u="none" baseline="0" dirty="0">
                <a:solidFill>
                  <a:schemeClr val="tx1"/>
                </a:solidFill>
              </a:rPr>
              <a:t>2. Retire dinero (en línea desde su cuenta de ABLE a su cuenta bancaria o tarjeta de débito de ABLE opcional).</a:t>
            </a:r>
          </a:p>
          <a:p>
            <a:pPr marL="288925" indent="-288925" algn="l" rtl="0"/>
            <a:r>
              <a:rPr lang="es-us" sz="26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Contribuya dinero ($15,000 de límite de contribución anual para todas las fuentes).</a:t>
            </a:r>
          </a:p>
          <a:p>
            <a:pPr algn="l" rtl="0"/>
            <a:r>
              <a:rPr lang="es-us" sz="2600" b="0" i="0" u="none" baseline="0" dirty="0">
                <a:solidFill>
                  <a:schemeClr val="tx1"/>
                </a:solidFill>
              </a:rPr>
              <a:t>Límites de cuenta: </a:t>
            </a:r>
            <a:r>
              <a:rPr lang="es-us" sz="26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$100,000 SSI; $500,000 no en SSI</a:t>
            </a:r>
          </a:p>
          <a:p>
            <a:pPr algn="ctr" rtl="0"/>
            <a:endParaRPr lang="es-us" sz="2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s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7628" y="279133"/>
            <a:ext cx="6065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us" sz="4000" b="1" i="0" u="none" baseline="0">
                <a:latin typeface="Arial" panose="020B0604020202020204" pitchFamily="34" charset="0"/>
                <a:cs typeface="Arial" panose="020B0604020202020204" pitchFamily="34" charset="0"/>
              </a:rPr>
              <a:t>¿Cómo funciona?</a:t>
            </a:r>
            <a:endParaRPr lang="es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871470"/>
            <a:ext cx="3200400" cy="1790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599" y="4744610"/>
            <a:ext cx="3200400" cy="1790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2808040"/>
            <a:ext cx="32004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08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09800" y="457202"/>
            <a:ext cx="7772400" cy="68579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 defTabSz="914400" rtl="0">
              <a:defRPr/>
            </a:pPr>
            <a:r>
              <a:rPr lang="es-us" sz="4000" b="1" i="0" u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Gastos calificados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9261" y="6374409"/>
            <a:ext cx="683339" cy="365125"/>
          </a:xfrm>
        </p:spPr>
        <p:txBody>
          <a:bodyPr/>
          <a:lstStyle/>
          <a:p>
            <a:pPr algn="r" rtl="0" eaLnBrk="1" latinLnBrk="0" hangingPunct="1"/>
            <a:fld id="{D5BBC35B-A44B-4119-B8DA-DE9E3DFADA20}" type="slidenum">
              <a:rPr kumimoji="0"/>
              <a:pPr eaLnBrk="1" latinLnBrk="0" hangingPunct="1"/>
              <a:t>5</a:t>
            </a:fld>
            <a:endParaRPr kumimoji="0" lang="es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85979"/>
              </p:ext>
            </p:extLst>
          </p:nvPr>
        </p:nvGraphicFramePr>
        <p:xfrm>
          <a:off x="591209" y="2695247"/>
          <a:ext cx="8778240" cy="4248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015">
                  <a:extLst>
                    <a:ext uri="{9D8B030D-6E8A-4147-A177-3AD203B41FA5}">
                      <a16:colId xmlns:a16="http://schemas.microsoft.com/office/drawing/2014/main" val="3207618332"/>
                    </a:ext>
                  </a:extLst>
                </a:gridCol>
                <a:gridCol w="1531712">
                  <a:extLst>
                    <a:ext uri="{9D8B030D-6E8A-4147-A177-3AD203B41FA5}">
                      <a16:colId xmlns:a16="http://schemas.microsoft.com/office/drawing/2014/main" val="4171745426"/>
                    </a:ext>
                  </a:extLst>
                </a:gridCol>
                <a:gridCol w="2074857">
                  <a:extLst>
                    <a:ext uri="{9D8B030D-6E8A-4147-A177-3AD203B41FA5}">
                      <a16:colId xmlns:a16="http://schemas.microsoft.com/office/drawing/2014/main" val="881496222"/>
                    </a:ext>
                  </a:extLst>
                </a:gridCol>
                <a:gridCol w="1463480">
                  <a:extLst>
                    <a:ext uri="{9D8B030D-6E8A-4147-A177-3AD203B41FA5}">
                      <a16:colId xmlns:a16="http://schemas.microsoft.com/office/drawing/2014/main" val="311134774"/>
                    </a:ext>
                  </a:extLst>
                </a:gridCol>
                <a:gridCol w="2018176">
                  <a:extLst>
                    <a:ext uri="{9D8B030D-6E8A-4147-A177-3AD203B41FA5}">
                      <a16:colId xmlns:a16="http://schemas.microsoft.com/office/drawing/2014/main" val="1401385079"/>
                    </a:ext>
                  </a:extLst>
                </a:gridCol>
              </a:tblGrid>
              <a:tr h="792480">
                <a:tc>
                  <a:txBody>
                    <a:bodyPr/>
                    <a:lstStyle/>
                    <a:p>
                      <a:endParaRPr lang="es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us" b="1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us" b="1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932751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s" sz="1800" b="1" i="0" u="non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Gastos de vida básicos</a:t>
                      </a:r>
                      <a:endParaRPr lang="es-us" sz="105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/>
                      <a:endParaRPr lang="es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s" sz="1800" b="1" i="0" u="non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Vivienda</a:t>
                      </a:r>
                      <a:endParaRPr lang="es-us" sz="105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rtl="0"/>
                      <a:endParaRPr lang="es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s" sz="1800" b="1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Transporte</a:t>
                      </a:r>
                      <a:endParaRPr lang="es-us" sz="105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rtl="0"/>
                      <a:endParaRPr lang="es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us" b="1" i="0" u="none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Educación</a:t>
                      </a:r>
                      <a:endParaRPr lang="es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us" b="1" i="0" u="none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Tecnología de asistencia</a:t>
                      </a:r>
                      <a:endParaRPr lang="es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148136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 rtl="0"/>
                      <a:endParaRPr lang="es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s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s-us" b="1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s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s-us" b="1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3121658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algn="ctr" rtl="0"/>
                      <a:endParaRPr lang="es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s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s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s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s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138340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s" sz="1800" b="1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Capacitación laboral</a:t>
                      </a:r>
                      <a:endParaRPr lang="es-us" sz="105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rtl="0"/>
                      <a:endParaRPr lang="es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s" sz="1800" b="1" i="0" u="non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Servicios de apoyo personal</a:t>
                      </a:r>
                      <a:endParaRPr lang="es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800" b="1" i="0" u="non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Honorarios legales,</a:t>
                      </a:r>
                      <a:endParaRPr lang="es-us" sz="105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800" b="1" i="0" u="non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Gastos funerarios, de sepelio</a:t>
                      </a:r>
                      <a:endParaRPr lang="es-us" sz="105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rtl="0"/>
                      <a:endParaRPr lang="es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s" sz="1800" b="1" i="0" u="non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Salud y                 bienestar</a:t>
                      </a:r>
                      <a:endParaRPr lang="es-us" sz="105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rtl="0"/>
                      <a:endParaRPr lang="es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s" sz="1800" b="1" i="0" u="non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financiera</a:t>
                      </a:r>
                      <a:endParaRPr lang="es-us" sz="105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rtl="0"/>
                      <a:endParaRPr lang="es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953229"/>
                  </a:ext>
                </a:extLst>
              </a:tr>
            </a:tbl>
          </a:graphicData>
        </a:graphic>
      </p:graphicFrame>
      <p:pic>
        <p:nvPicPr>
          <p:cNvPr id="23" name="Picture 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157" y="2619048"/>
            <a:ext cx="920318" cy="924453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08" y="2619048"/>
            <a:ext cx="920318" cy="924453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697" y="2619048"/>
            <a:ext cx="920318" cy="924453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740" y="2619048"/>
            <a:ext cx="920318" cy="924453"/>
          </a:xfrm>
          <a:prstGeom prst="rect">
            <a:avLst/>
          </a:prstGeom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99" y="2619048"/>
            <a:ext cx="924037" cy="9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" y="4842028"/>
            <a:ext cx="924037" cy="9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988" y="4842030"/>
            <a:ext cx="924037" cy="9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20" y="4842029"/>
            <a:ext cx="924037" cy="9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53" y="4842028"/>
            <a:ext cx="924037" cy="9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711" y="4756305"/>
            <a:ext cx="924037" cy="9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 rot="20461477" flipH="1">
            <a:off x="215859" y="791394"/>
            <a:ext cx="1780810" cy="15696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es-us" sz="1600" b="1" i="0" u="none" baseline="0" dirty="0">
                <a:solidFill>
                  <a:schemeClr val="accent3">
                    <a:lumMod val="50000"/>
                  </a:schemeClr>
                </a:solidFill>
              </a:rPr>
              <a:t>Hágalo explicable y defendible</a:t>
            </a:r>
          </a:p>
          <a:p>
            <a:pPr algn="ctr" rtl="0"/>
            <a:r>
              <a:rPr lang="es-us" sz="1600" b="1" i="0" u="none" baseline="0" dirty="0">
                <a:solidFill>
                  <a:schemeClr val="accent3">
                    <a:lumMod val="50000"/>
                  </a:schemeClr>
                </a:solidFill>
              </a:rPr>
              <a:t>Guarde recibos y buenos registros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219200"/>
            <a:ext cx="7299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us" sz="2800" b="1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Gastos que ayudan a mejorar la salud, la independencia y/o la calidad de vida</a:t>
            </a:r>
            <a:endParaRPr lang="es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74" y="68819"/>
            <a:ext cx="2788926" cy="179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0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401278" y="1665171"/>
            <a:ext cx="8763000" cy="4288086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l" rtl="0">
              <a:buNone/>
            </a:pPr>
            <a:r>
              <a:rPr lang="es-us" sz="2400" b="0" i="0" u="non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saldos de más de $100,000 cuentan como un recurso.</a:t>
            </a:r>
          </a:p>
          <a:p>
            <a:pPr algn="l" rtl="0">
              <a:buSzPct val="100000"/>
              <a:buFont typeface="Wingdings" panose="05000000000000000000" pitchFamily="2" charset="2"/>
              <a:buChar char="§"/>
            </a:pPr>
            <a:r>
              <a:rPr lang="es-us" sz="2400" b="0" i="0" u="non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SSI suspendido (no terminado) </a:t>
            </a:r>
          </a:p>
          <a:p>
            <a:pPr algn="l" rtl="0">
              <a:buSzPct val="100000"/>
              <a:buFont typeface="Wingdings" panose="05000000000000000000" pitchFamily="2" charset="2"/>
              <a:buChar char="§"/>
            </a:pPr>
            <a:r>
              <a:rPr lang="es-us" sz="2400" b="0" i="0" u="non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afecta beneficios médicos</a:t>
            </a:r>
          </a:p>
          <a:p>
            <a:pPr marL="109728" indent="0" algn="l" rtl="0">
              <a:buNone/>
            </a:pPr>
            <a:endParaRPr lang="es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9728" indent="0" algn="l" rtl="0">
              <a:buNone/>
            </a:pPr>
            <a:r>
              <a:rPr lang="es-us" sz="2400" b="0" i="0" u="non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conserva el dinero de un mes calendario al siguiente, entonces los gastos de vivienda y los gastos no calificados cuentan como recursos.</a:t>
            </a:r>
          </a:p>
          <a:p>
            <a:pPr algn="l" rtl="0">
              <a:buSzPct val="100000"/>
              <a:buFont typeface="Wingdings" panose="05000000000000000000" pitchFamily="2" charset="2"/>
              <a:buChar char="§"/>
            </a:pPr>
            <a:endParaRPr lang="es-us" sz="1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9728" indent="0" algn="l" rtl="0">
              <a:buSzPct val="100000"/>
              <a:buNone/>
            </a:pPr>
            <a:r>
              <a:rPr lang="es-us" sz="2400" b="0" i="1" u="none" baseline="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Nota:  El salario del propio beneficiario sigue contando como un ingreso, aún si se ha contribuido en la cuenta de ABLE de Washington.</a:t>
            </a:r>
            <a:endParaRPr lang="es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s-us" sz="4000" b="1" i="0" u="none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Implicancias del SSI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1" latinLnBrk="0" hangingPunct="1"/>
            <a:fld id="{D5BBC35B-A44B-4119-B8DA-DE9E3DFADA20}" type="slidenum">
              <a:rPr kumimoji="0"/>
              <a:pPr eaLnBrk="1" latinLnBrk="0" hangingPunct="1"/>
              <a:t>6</a:t>
            </a:fld>
            <a:endParaRPr kumimoji="0" lang="es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7333" y="6041362"/>
            <a:ext cx="7100249" cy="365125"/>
          </a:xfrm>
        </p:spPr>
        <p:txBody>
          <a:bodyPr/>
          <a:lstStyle/>
          <a:p>
            <a:pPr algn="l" rtl="0"/>
            <a:r>
              <a:rPr lang="es-us" b="1" i="0" u="none" baseline="0"/>
              <a:t>www.washingtonstateable.com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80426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3816" y="1001898"/>
            <a:ext cx="8163899" cy="3957386"/>
          </a:xfrm>
        </p:spPr>
        <p:txBody>
          <a:bodyPr>
            <a:noAutofit/>
          </a:bodyPr>
          <a:lstStyle/>
          <a:p>
            <a:pPr algn="l" rtl="0"/>
            <a:r>
              <a:rPr lang="es-us" sz="32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4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Cuenta fácil de usar y administrar</a:t>
            </a:r>
          </a:p>
          <a:p>
            <a:pPr algn="l" rtl="0"/>
            <a:r>
              <a:rPr lang="es-us" sz="32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Ventajas tributarias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4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ganancias aumentan libres de impuestos federales </a:t>
            </a:r>
          </a:p>
          <a:p>
            <a:pPr algn="l" rtl="0"/>
            <a:r>
              <a:rPr lang="es-us" sz="32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impacta los beneficios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4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fondos de ABLE son desestimados cuando se determina la elegibilidad para ciertos beneficios que han pasado por una evaluación de medios económicos.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4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SSI, se desestima un saldo de cuenta de hasta $100,000.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4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 problemas de gastos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s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74" y="68819"/>
            <a:ext cx="2788926" cy="1792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7067" y="279133"/>
            <a:ext cx="7443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us" sz="4000" b="1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¿Cuáles son los beneficios?</a:t>
            </a:r>
            <a:endParaRPr lang="es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9667716" y="1861047"/>
            <a:ext cx="2259642" cy="1752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 typeface="Arial" panose="020B0604020202020204" pitchFamily="34" charset="0"/>
              <a:buChar char="•"/>
            </a:pPr>
            <a:r>
              <a:rPr lang="es-us" sz="1500" b="1" i="0" u="none" baseline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≠ 401(k): empleador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s-us" sz="1500" b="1" i="0" u="none" baseline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≠ 403(b): empleador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s-us" sz="1500" b="1" i="0" u="none" baseline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≠ IRA: Roth $5,000 por año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s-us" sz="1500" b="1" i="0" u="none" baseline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us" sz="1500" b="1" i="0" u="none" baseline="0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ABLE → $15,000 por año</a:t>
            </a:r>
            <a:endParaRPr lang="es-us" sz="1500" b="1" dirty="0">
              <a:solidFill>
                <a:srgbClr val="0000C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Tax PNG Transparent Images | PNG A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2295">
            <a:off x="267799" y="2961194"/>
            <a:ext cx="1464259" cy="146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45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055149"/>
            <a:ext cx="7766936" cy="521546"/>
          </a:xfrm>
        </p:spPr>
        <p:txBody>
          <a:bodyPr/>
          <a:lstStyle/>
          <a:p>
            <a:pPr algn="l" rtl="0"/>
            <a:r>
              <a:rPr lang="es-us" sz="2800" b="1" i="0" u="none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Tarjeta de ABLE de True Link</a:t>
            </a:r>
            <a:endParaRPr lang="es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1917540"/>
            <a:ext cx="6644527" cy="3543499"/>
          </a:xfrm>
        </p:spPr>
        <p:txBody>
          <a:bodyPr>
            <a:no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8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Opcional: $1.25 por mes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8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Precargada: cargar hasta $20,000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8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 de transacciones en línea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8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Asegurada por la Corporación Federal de Seguro de Depósitos (FDIC, por sus siglas en inglés). </a:t>
            </a:r>
            <a:endParaRPr lang="es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8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puede usarse para sacar efectivo de cajeros automáticos.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s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74" y="68819"/>
            <a:ext cx="2788926" cy="1792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7068" y="279133"/>
            <a:ext cx="5536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us" sz="4000" b="1" i="0" u="none" baseline="0">
                <a:latin typeface="Arial" panose="020B0604020202020204" pitchFamily="34" charset="0"/>
                <a:cs typeface="Arial" panose="020B0604020202020204" pitchFamily="34" charset="0"/>
              </a:rPr>
              <a:t>Tarjeta de débito</a:t>
            </a:r>
            <a:endParaRPr lang="es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94" y="3436219"/>
            <a:ext cx="3973891" cy="309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12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600274"/>
            <a:ext cx="7766936" cy="521546"/>
          </a:xfrm>
        </p:spPr>
        <p:txBody>
          <a:bodyPr/>
          <a:lstStyle/>
          <a:p>
            <a:pPr algn="l" rtl="0"/>
            <a:r>
              <a:rPr lang="es-us" sz="2800" b="1" i="0" u="none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¡Cualquiera puede contribuir!</a:t>
            </a:r>
            <a:endParaRPr lang="es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6" y="2550590"/>
            <a:ext cx="8516165" cy="2426969"/>
          </a:xfrm>
        </p:spPr>
        <p:txBody>
          <a:bodyPr>
            <a:no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8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propietario de la cuenta configura una página de obsequios.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8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Comparte el enlace con familiares y amigos, publicaciones en medios sociales.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8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Permite contribuciones en línea o por correo postal.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us" sz="2800" b="0" i="0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Continúa aplicando el límite de contribución anual de $15,000.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s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s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s-us" sz="2400" b="0" i="1" u="non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https://www.washingtonstateable.com/faqs/category/Gifting</a:t>
            </a:r>
            <a:endParaRPr lang="es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s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7068" y="279133"/>
            <a:ext cx="6125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us" sz="4000" b="1" i="0" u="none" baseline="0">
                <a:latin typeface="Arial" panose="020B0604020202020204" pitchFamily="34" charset="0"/>
                <a:cs typeface="Arial" panose="020B0604020202020204" pitchFamily="34" charset="0"/>
              </a:rPr>
              <a:t>Contribuciones de obsequio de ABLE</a:t>
            </a:r>
            <a:endParaRPr lang="es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40" y="394636"/>
            <a:ext cx="4085701" cy="2242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3736505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864</TotalTime>
  <Words>1754</Words>
  <Application>Microsoft Office PowerPoint</Application>
  <PresentationFormat>Widescreen</PresentationFormat>
  <Paragraphs>210</Paragraphs>
  <Slides>20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Lucida Sans Unicode</vt:lpstr>
      <vt:lpstr>Tahoma</vt:lpstr>
      <vt:lpstr>Times New Roman</vt:lpstr>
      <vt:lpstr>Trebuchet MS</vt:lpstr>
      <vt:lpstr>Wingdings</vt:lpstr>
      <vt:lpstr>Wingdings 3</vt:lpstr>
      <vt:lpstr>Facet</vt:lpstr>
      <vt:lpstr>PDF Document</vt:lpstr>
      <vt:lpstr>Peter.Tassoni@commerce.wa.gov 1-844-600-2253 9 a. m. a 5 p. m.</vt:lpstr>
      <vt:lpstr>Son las siglas en inglés de Lograr una mejor experiencia de vida (Achieving a Better Life Experience)</vt:lpstr>
      <vt:lpstr>La discapacidad inicia antes de los 26 años de edad</vt:lpstr>
      <vt:lpstr>PowerPoint Presentation</vt:lpstr>
      <vt:lpstr>PowerPoint Presentation</vt:lpstr>
      <vt:lpstr>Implicancias del SSI</vt:lpstr>
      <vt:lpstr>PowerPoint Presentation</vt:lpstr>
      <vt:lpstr>Tarjeta de ABLE de True Link</vt:lpstr>
      <vt:lpstr>¡Cualquiera puede contribuir!</vt:lpstr>
      <vt:lpstr>PowerPoint Presentation</vt:lpstr>
      <vt:lpstr>PowerPoint Presentation</vt:lpstr>
      <vt:lpstr>PowerPoint Presentation</vt:lpstr>
      <vt:lpstr>SSI: ¡Trabajar da frutos!</vt:lpstr>
      <vt:lpstr>¿Qué necesita para abrir su propia cuenta?</vt:lpstr>
      <vt:lpstr>PowerPoint Presentation</vt:lpstr>
      <vt:lpstr>PowerPoint Presentation</vt:lpstr>
      <vt:lpstr>PowerPoint Presentation</vt:lpstr>
      <vt:lpstr>PowerPoint Presentation</vt:lpstr>
      <vt:lpstr>Cuentas de ABLE por condado</vt:lpstr>
      <vt:lpstr>PowerPoint Presentation</vt:lpstr>
    </vt:vector>
  </TitlesOfParts>
  <Company>Washington State Department of 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subtitle</dc:title>
  <dc:creator>Gagnon, Christina (COM)</dc:creator>
  <cp:lastModifiedBy>Mixi Jimena</cp:lastModifiedBy>
  <cp:revision>76</cp:revision>
  <dcterms:created xsi:type="dcterms:W3CDTF">2020-03-10T16:50:30Z</dcterms:created>
  <dcterms:modified xsi:type="dcterms:W3CDTF">2021-03-04T16:29:10Z</dcterms:modified>
</cp:coreProperties>
</file>