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1" r:id="rId5"/>
    <p:sldId id="280" r:id="rId6"/>
    <p:sldId id="283" r:id="rId7"/>
    <p:sldId id="261" r:id="rId8"/>
    <p:sldId id="262" r:id="rId9"/>
    <p:sldId id="263" r:id="rId10"/>
    <p:sldId id="282" r:id="rId11"/>
    <p:sldId id="265" r:id="rId12"/>
    <p:sldId id="289" r:id="rId13"/>
    <p:sldId id="290" r:id="rId14"/>
    <p:sldId id="275" r:id="rId15"/>
    <p:sldId id="286" r:id="rId16"/>
    <p:sldId id="284" r:id="rId17"/>
    <p:sldId id="277" r:id="rId18"/>
    <p:sldId id="28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94260387262919E-2"/>
          <c:y val="9.3598024823168299E-2"/>
          <c:w val="0.74984552207726807"/>
          <c:h val="0.730964519722804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9-4186-850E-1387EED2DEC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49-4186-850E-1387EED2DE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49-4186-850E-1387EED2D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49-4186-850E-1387EED2DEC4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49-4186-850E-1387EED2D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22-4451-BF59-EDEAD7382B0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22-4451-BF59-EDEAD7382B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22-4451-BF59-EDEAD7382B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22-4451-BF59-EDEAD7382B08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22-4451-BF59-EDEAD7382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98904538341159E-2"/>
          <c:y val="3.4214553347487534E-2"/>
          <c:w val="0.92957746478873238"/>
          <c:h val="0.5945945945945946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C-4ECD-88C5-A2C3A87A3ED0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C-4ECD-88C5-A2C3A87A3E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C-4ECD-88C5-A2C3A87A3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C-4ECD-88C5-A2C3A87A3ED0}"/>
              </c:ext>
            </c:extLst>
          </c:dPt>
          <c:cat>
            <c:strRef>
              <c:f>Sheet1!$A$2:$A$5</c:f>
              <c:strCache>
                <c:ptCount val="2"/>
                <c:pt idx="0">
                  <c:v>Stocks</c:v>
                </c:pt>
                <c:pt idx="1">
                  <c:v>Bonds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C-4ECD-88C5-A2C3A87A3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AAD7F-3CFD-4ACC-8110-045318A8371D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E172F-9727-45F0-AA64-FD23AC772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If ABLE $ is held aside for a future order, must be able to document that.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If ABLE $ is set aside to pay rent, use it that same month</a:t>
            </a:r>
          </a:p>
          <a:p>
            <a:pPr>
              <a:lnSpc>
                <a:spcPct val="150000"/>
              </a:lnSpc>
            </a:pPr>
            <a:endParaRPr lang="en-US" sz="1600" b="1" dirty="0" smtClean="0"/>
          </a:p>
          <a:p>
            <a:r>
              <a:rPr lang="en-US" sz="1600" b="1" dirty="0" smtClean="0"/>
              <a:t>IRS Proposed</a:t>
            </a:r>
            <a:r>
              <a:rPr lang="en-US" sz="1600" b="1" baseline="0" dirty="0" smtClean="0"/>
              <a:t> ABLE Rules 2015 – page 24 </a:t>
            </a:r>
            <a:r>
              <a:rPr lang="en-US" sz="1600" b="1" i="0" u="none" strike="noStrike" kern="1200" baseline="0" dirty="0" smtClean="0">
                <a:solidFill>
                  <a:schemeClr val="tx1"/>
                </a:solidFill>
              </a:rPr>
              <a:t>conclude that the term “qualified disability expenses” should be broadly construed to permit the inclusion of basic living. Basic food purchases are eligible.</a:t>
            </a:r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Even if balance is over $100,000 there is no change to Medicaid (Apple Health) for the beneficiary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 balance of $103,000 counts as $3,000 towards the resource limit</a:t>
            </a:r>
          </a:p>
          <a:p>
            <a:endParaRPr lang="en-US" sz="2000" b="1" dirty="0"/>
          </a:p>
          <a:p>
            <a:r>
              <a:rPr lang="en-US" sz="2000" b="1" dirty="0" smtClean="0"/>
              <a:t>SSI monthly cash benefit reinstated when ABLE balance goes below $100,000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3 Investment Options – Conservative, Moderate and Aggressive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/>
              <a:t>Can use savings program only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</a:t>
            </a:r>
            <a:r>
              <a:rPr lang="en-US" b="1" baseline="0" dirty="0" smtClean="0"/>
              <a:t> a good graphic for what our programs do – higher quality of life with better opportunities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For SSI (DVR) and LNI - getting people working or injured folks back to work is best for the employee in the long run</a:t>
            </a:r>
          </a:p>
          <a:p>
            <a:endParaRPr lang="en-US" b="1" baseline="0" dirty="0" smtClean="0"/>
          </a:p>
          <a:p>
            <a:r>
              <a:rPr lang="en-US" b="1" dirty="0" smtClean="0"/>
              <a:t>For an injured worker or worker with</a:t>
            </a:r>
            <a:r>
              <a:rPr lang="en-US" b="1" baseline="0" dirty="0" smtClean="0"/>
              <a:t> a disability – employers and benefit agencies want to help get employees back to work or working in a new position complimentary to the worker’s new reality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For an employer taking on new folks or realizing existing employees are aging and their abilities changing as they age, ABLE and DDETF can help – whether or not SSI is involved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ABLE - DDETF programs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capped so cannot accept large lump sums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 party contributions go to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ABLE is</a:t>
            </a:r>
            <a:r>
              <a:rPr lang="en-US" sz="1200" b="1" baseline="0" dirty="0" smtClean="0"/>
              <a:t> not a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</a:t>
            </a:r>
            <a:r>
              <a:rPr lang="en-US" sz="1200" b="1" baseline="0" dirty="0" smtClean="0"/>
              <a:t>eneficiaries in charge of their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Bond requirement for guardians if over $3k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DDETF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cannot pay for shelter</a:t>
            </a:r>
            <a:r>
              <a:rPr lang="en-US" sz="1200" b="1" baseline="0" dirty="0" smtClean="0"/>
              <a:t> costs if beneficiary collects SSI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baseline="0" dirty="0" smtClean="0"/>
              <a:t> party contributions exempted from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Higher costs because of work of trust manager to manage beneficiary’s withdrawals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State matches fees to offset costs for low balance accounts (and capped for high balance accounts)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ABLE - DDETF programs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1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capped so cannot accept large lump sums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dirty="0" smtClean="0"/>
              <a:t> party contributions go to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ABLE is</a:t>
            </a:r>
            <a:r>
              <a:rPr lang="en-US" sz="1200" b="1" baseline="0" dirty="0" smtClean="0"/>
              <a:t> not a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B</a:t>
            </a:r>
            <a:r>
              <a:rPr lang="en-US" sz="1200" b="1" baseline="0" dirty="0" smtClean="0"/>
              <a:t>eneficiaries in charge of their accounts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Bond requirement for guardians if over $3k</a:t>
            </a:r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DDETF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cannot pay for shelter</a:t>
            </a:r>
            <a:r>
              <a:rPr lang="en-US" sz="1200" b="1" baseline="0" dirty="0" smtClean="0"/>
              <a:t> costs if beneficiary collects SSI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3</a:t>
            </a:r>
            <a:r>
              <a:rPr lang="en-US" sz="1200" b="1" baseline="30000" dirty="0" smtClean="0"/>
              <a:t>rd</a:t>
            </a:r>
            <a:r>
              <a:rPr lang="en-US" sz="1200" b="1" baseline="0" dirty="0" smtClean="0"/>
              <a:t> party contributions exempted from Medicaid recovery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baseline="0" dirty="0" smtClean="0"/>
              <a:t>Higher costs because of work of trust manager to manage beneficiary’s withdrawals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State matches fees to offset costs for low balance accounts (and capped for high balance accounts)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63853-24C1-49A7-B1BB-33DECEB38E55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ABLE - DDETF programs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hyperlink" Target="https://www.youtube.com/channel/UCBSI5MmR7b6nwjgsKoByT6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99" y="-163631"/>
            <a:ext cx="12482903" cy="702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3917482" y="5037001"/>
            <a:ext cx="4870384" cy="1646302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 Gagnon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Coordinator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360-725-3131</a:t>
            </a:r>
            <a:b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Christina.Gagnon@commerce.wa.gov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81628" y="6467538"/>
            <a:ext cx="683339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57400" y="457201"/>
            <a:ext cx="8001000" cy="6857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400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ABLE Investment Options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23427"/>
              </p:ext>
            </p:extLst>
          </p:nvPr>
        </p:nvGraphicFramePr>
        <p:xfrm>
          <a:off x="635223" y="1569176"/>
          <a:ext cx="8672765" cy="531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271">
                  <a:extLst>
                    <a:ext uri="{9D8B030D-6E8A-4147-A177-3AD203B41FA5}">
                      <a16:colId xmlns:a16="http://schemas.microsoft.com/office/drawing/2014/main" val="2554662734"/>
                    </a:ext>
                  </a:extLst>
                </a:gridCol>
                <a:gridCol w="2804263">
                  <a:extLst>
                    <a:ext uri="{9D8B030D-6E8A-4147-A177-3AD203B41FA5}">
                      <a16:colId xmlns:a16="http://schemas.microsoft.com/office/drawing/2014/main" val="46810868"/>
                    </a:ext>
                  </a:extLst>
                </a:gridCol>
                <a:gridCol w="2891231">
                  <a:extLst>
                    <a:ext uri="{9D8B030D-6E8A-4147-A177-3AD203B41FA5}">
                      <a16:colId xmlns:a16="http://schemas.microsoft.com/office/drawing/2014/main" val="855076207"/>
                    </a:ext>
                  </a:extLst>
                </a:gridCol>
              </a:tblGrid>
              <a:tr h="318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Conservative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Aggressive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/>
                </a:tc>
                <a:extLst>
                  <a:ext uri="{0D108BD9-81ED-4DB2-BD59-A6C34878D82A}">
                    <a16:rowId xmlns:a16="http://schemas.microsoft.com/office/drawing/2014/main" val="3915159477"/>
                  </a:ext>
                </a:extLst>
              </a:tr>
              <a:tr h="18890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34476"/>
                  </a:ext>
                </a:extLst>
              </a:tr>
              <a:tr h="2971173">
                <a:tc>
                  <a:txBody>
                    <a:bodyPr/>
                    <a:lstStyle/>
                    <a:p>
                      <a:pPr lvl="0"/>
                      <a:r>
                        <a:rPr lang="en-US" sz="1100" dirty="0" smtClean="0">
                          <a:effectLst/>
                        </a:rPr>
                        <a:t>ABLE Conservative seeks to provide current income and some growth by investing in a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ABLE Conservative seeks to provide current income and some growth by investing in a portfolio of mutual funds that consists of 20% global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public stocks and 80% bonds.  Overall, there’s a small amount of risk and limited appreciation potential, designed for a shorter investment period.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ABLE </a:t>
                      </a:r>
                      <a:r>
                        <a:rPr lang="en-US" sz="1400" b="1" dirty="0">
                          <a:effectLst/>
                        </a:rPr>
                        <a:t>Moderate seeks to provide a combination of growth and current income by investing in a portfolio of mutual funds that consists of 50% global public stocks and 50% bonds. Overall, there’s a medium level of risk for a pursuit of investment return, designed for a medium or uncertain time horizon.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ABLE Aggressive provides the potential to grow by investing in a portfolio of mutual funds that consists of 84% global public stocks and 16% bonds. Overall, there’s a higher level or risk and potential for return (or loss), designed for a longer investment period (10 years or more).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8" marR="6570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80771"/>
                  </a:ext>
                </a:extLst>
              </a:tr>
            </a:tbl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55231850"/>
              </p:ext>
            </p:extLst>
          </p:nvPr>
        </p:nvGraphicFramePr>
        <p:xfrm>
          <a:off x="6569889" y="1886406"/>
          <a:ext cx="201930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90138783"/>
              </p:ext>
            </p:extLst>
          </p:nvPr>
        </p:nvGraphicFramePr>
        <p:xfrm>
          <a:off x="3860069" y="1886406"/>
          <a:ext cx="1775460" cy="206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905565620"/>
              </p:ext>
            </p:extLst>
          </p:nvPr>
        </p:nvGraphicFramePr>
        <p:xfrm>
          <a:off x="1220183" y="1990742"/>
          <a:ext cx="1623060" cy="286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 Box 4"/>
          <p:cNvSpPr txBox="1"/>
          <p:nvPr/>
        </p:nvSpPr>
        <p:spPr>
          <a:xfrm>
            <a:off x="1510576" y="3739871"/>
            <a:ext cx="1813170" cy="33807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       Bonds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8292" y="3863631"/>
            <a:ext cx="190500" cy="182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9163" y="3863631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373179" y="3834864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45993" y="3836788"/>
            <a:ext cx="190500" cy="1828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 Box 4"/>
          <p:cNvSpPr txBox="1"/>
          <p:nvPr/>
        </p:nvSpPr>
        <p:spPr>
          <a:xfrm>
            <a:off x="4249663" y="3778507"/>
            <a:ext cx="1813170" cy="2994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       Bonds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4"/>
          <p:cNvSpPr txBox="1"/>
          <p:nvPr/>
        </p:nvSpPr>
        <p:spPr>
          <a:xfrm>
            <a:off x="6811158" y="3778508"/>
            <a:ext cx="1813170" cy="43446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Stocks       Bonds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606" y="3850834"/>
            <a:ext cx="207282" cy="2011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679544" y="3871158"/>
            <a:ext cx="190500" cy="182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793" y="3863632"/>
            <a:ext cx="207282" cy="2011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1683018"/>
            <a:ext cx="7766936" cy="317773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enrollment 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initial contribution at time of set-up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$35 maintenance 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$1.25 fee for debit card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fees - </a:t>
            </a:r>
            <a:r>
              <a:rPr lang="en-US" sz="2800" dirty="0">
                <a:solidFill>
                  <a:schemeClr val="tx1"/>
                </a:solidFill>
              </a:rPr>
              <a:t>0.30 – 0.38%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 fees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 Costs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77" y="1861047"/>
            <a:ext cx="4476750" cy="5057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1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1384635"/>
            <a:ext cx="8743837" cy="376488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Work Act –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working, may contribute </a:t>
            </a:r>
            <a:r>
              <a:rPr lang="en-US" sz="2800" dirty="0" smtClean="0">
                <a:solidFill>
                  <a:schemeClr val="tx1"/>
                </a:solidFill>
              </a:rPr>
              <a:t>an </a:t>
            </a:r>
            <a:r>
              <a:rPr lang="en-US" sz="2800" i="1" dirty="0" smtClean="0">
                <a:solidFill>
                  <a:schemeClr val="tx1"/>
                </a:solidFill>
              </a:rPr>
              <a:t>additional </a:t>
            </a:r>
            <a:r>
              <a:rPr lang="en-US" sz="2800" dirty="0" smtClean="0">
                <a:solidFill>
                  <a:schemeClr val="tx1"/>
                </a:solidFill>
              </a:rPr>
              <a:t>amount </a:t>
            </a:r>
            <a:r>
              <a:rPr lang="en-US" sz="2800" dirty="0">
                <a:solidFill>
                  <a:schemeClr val="tx1"/>
                </a:solidFill>
              </a:rPr>
              <a:t>equal to </a:t>
            </a:r>
            <a:r>
              <a:rPr lang="en-US" sz="2800" dirty="0" smtClean="0">
                <a:solidFill>
                  <a:schemeClr val="tx1"/>
                </a:solidFill>
              </a:rPr>
              <a:t>current </a:t>
            </a:r>
            <a:r>
              <a:rPr lang="en-US" sz="2800" dirty="0">
                <a:solidFill>
                  <a:schemeClr val="tx1"/>
                </a:solidFill>
              </a:rPr>
              <a:t>year gross income — up to </a:t>
            </a:r>
            <a:r>
              <a:rPr lang="en-US" sz="2800" dirty="0" smtClean="0">
                <a:solidFill>
                  <a:schemeClr val="tx1"/>
                </a:solidFill>
              </a:rPr>
              <a:t>$12,490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algn="l"/>
            <a:r>
              <a:rPr lang="en-US" sz="2800" dirty="0" smtClean="0">
                <a:solidFill>
                  <a:schemeClr val="tx1"/>
                </a:solidFill>
              </a:rPr>
              <a:t>Eligible only if beneficiary </a:t>
            </a:r>
            <a:r>
              <a:rPr lang="en-US" sz="2800" dirty="0">
                <a:solidFill>
                  <a:schemeClr val="tx1"/>
                </a:solidFill>
              </a:rPr>
              <a:t>or </a:t>
            </a:r>
            <a:r>
              <a:rPr lang="en-US" sz="2800" dirty="0" smtClean="0">
                <a:solidFill>
                  <a:schemeClr val="tx1"/>
                </a:solidFill>
              </a:rPr>
              <a:t>employer </a:t>
            </a:r>
            <a:r>
              <a:rPr lang="en-US" sz="2800" dirty="0">
                <a:solidFill>
                  <a:schemeClr val="tx1"/>
                </a:solidFill>
              </a:rPr>
              <a:t>is </a:t>
            </a:r>
            <a:r>
              <a:rPr lang="en-US" sz="2800" dirty="0" smtClean="0">
                <a:solidFill>
                  <a:schemeClr val="tx1"/>
                </a:solidFill>
              </a:rPr>
              <a:t>NOT contributing </a:t>
            </a:r>
            <a:r>
              <a:rPr lang="en-US" sz="2800" dirty="0">
                <a:solidFill>
                  <a:schemeClr val="tx1"/>
                </a:solidFill>
              </a:rPr>
              <a:t>to a defined contribution plan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eduction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Entity/Organizational Authorized Legal Representative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 Final Rules – stay tuned!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https://www.irs.gov/retirement-plans/plan-participant-employee/retirement-savings-contributions-savers-credit</a:t>
            </a:r>
            <a:endParaRPr lang="en-US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ABLE Updates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780196"/>
          </a:xfrm>
        </p:spPr>
        <p:txBody>
          <a:bodyPr/>
          <a:lstStyle/>
          <a:p>
            <a:r>
              <a:rPr lang="en-US" dirty="0" smtClean="0"/>
              <a:t>SSI: It pays to work!</a:t>
            </a:r>
            <a:endParaRPr lang="en-US" dirty="0"/>
          </a:p>
        </p:txBody>
      </p:sp>
      <p:pic>
        <p:nvPicPr>
          <p:cNvPr id="6" name="Picture 5" descr="A table showing how working adds to SSI payments" title="SSI it pays to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9536"/>
            <a:ext cx="8686800" cy="66515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ABLE and DDETF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Protect Disability Benefits Using ABLE / DDETF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00274"/>
            <a:ext cx="7766936" cy="5215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to set up your own account?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121820"/>
            <a:ext cx="7766936" cy="19072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address, date of birth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number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account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to set up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7067" y="4476624"/>
            <a:ext cx="7766936" cy="5215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need to set up an account </a:t>
            </a:r>
          </a:p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someone else?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07067" y="4998170"/>
            <a:ext cx="7766936" cy="1907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address, date of birth for account owner &amp; yourself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number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account owner &amp; yourself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account information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 to set up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5663" y="279133"/>
            <a:ext cx="80852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Saving –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washingtonstateable.com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1613" y="2805978"/>
            <a:ext cx="3291840" cy="38164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set up an account for someone else?</a:t>
            </a:r>
          </a:p>
          <a:p>
            <a:endParaRPr lang="en-US" dirty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 minor (under 18):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Parent or legal guardian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an adult (18 and over):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Attorney, or Legal Guardianship or Conservatorship</a:t>
            </a:r>
          </a:p>
        </p:txBody>
      </p:sp>
      <p:pic>
        <p:nvPicPr>
          <p:cNvPr id="13" name="Picture 12" descr="File:Computer lab icon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407669"/>
            <a:ext cx="1335505" cy="1335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8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438" y="1272741"/>
            <a:ext cx="9162448" cy="5407192"/>
            <a:chOff x="395438" y="1272741"/>
            <a:chExt cx="6646244" cy="38601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38" y="1272741"/>
              <a:ext cx="3200400" cy="17907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82" y="1272741"/>
              <a:ext cx="3200400" cy="17907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38" y="3325328"/>
              <a:ext cx="3200400" cy="1790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82" y="3342172"/>
              <a:ext cx="3200400" cy="1790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65409" y="198009"/>
            <a:ext cx="10688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YouTube How-to Videos! </a:t>
            </a:r>
          </a:p>
          <a:p>
            <a:r>
              <a:rPr lang="en-US" sz="3200" dirty="0" err="1" smtClean="0"/>
              <a:t>WAStateABLE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9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23655" y="1983482"/>
            <a:ext cx="7772400" cy="44763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610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9471" y="1552866"/>
            <a:ext cx="7772400" cy="435702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HCA Apple Health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Permanent rule filed. </a:t>
            </a: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ABLE </a:t>
            </a:r>
            <a:r>
              <a:rPr lang="en-US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exempt.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DSHS SNAP, TANF,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Permanent rules filed. ABLE exempt.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Social Security Administration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POMS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01130.740. ABLE exempt.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HUD Section 8 (Housing)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PIH 2019-09 issued April 26</a:t>
            </a:r>
            <a:r>
              <a:rPr lang="en-US" sz="2800" baseline="30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ABLE exempt.</a:t>
            </a:r>
            <a:endParaRPr lang="en-U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471" y="336884"/>
            <a:ext cx="768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ABLE Exemptions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1135781"/>
            <a:ext cx="7766936" cy="524576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/ manage account online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older than age 26 can open an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onset prior to age 26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resident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$15,000 cap on annual contributions unless qualify for ABLE to 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may contribute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 account limit if receiving SSI; $500,000 if NOT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Washingtonstateable.com/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blenrc.org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768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9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23655" y="1983482"/>
            <a:ext cx="7772400" cy="4476304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en-US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77334" y="2974374"/>
            <a:ext cx="4649002" cy="910846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2060"/>
                </a:solidFill>
              </a:rPr>
              <a:t>Two programs that can be used together</a:t>
            </a: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ABLE and DDETF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Protect Disability Benefits Using ABLE / DDETF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3" y="439582"/>
            <a:ext cx="5331589" cy="100102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980366"/>
              </p:ext>
            </p:extLst>
          </p:nvPr>
        </p:nvGraphicFramePr>
        <p:xfrm>
          <a:off x="5398882" y="1692180"/>
          <a:ext cx="6745211" cy="505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DF Document" r:id="rId5" imgW="2286000" imgH="1714320" progId="NuancePDF.Document">
                  <p:embed/>
                </p:oleObj>
              </mc:Choice>
              <mc:Fallback>
                <p:oleObj name="PDF Document" r:id="rId5" imgW="2286000" imgH="1714320" progId="NuancePDF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8882" y="1692180"/>
                        <a:ext cx="6745211" cy="5058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9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1529013"/>
            <a:ext cx="8445455" cy="3755255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1-844-600-2253 from </a:t>
            </a:r>
            <a:r>
              <a:rPr lang="en-US" sz="2800" dirty="0" smtClean="0">
                <a:solidFill>
                  <a:schemeClr val="tx1"/>
                </a:solidFill>
              </a:rPr>
              <a:t>9am–5pm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1-844-888-2253 </a:t>
            </a:r>
            <a:r>
              <a:rPr lang="en-US" sz="2800" dirty="0">
                <a:solidFill>
                  <a:schemeClr val="tx1"/>
                </a:solidFill>
              </a:rPr>
              <a:t>(TTY)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@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WAStateABLE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@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wa_able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https://www.youtube.com/channel/UCBSI5MmR7b6nwjgsKoByT6g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7" y="172507"/>
            <a:ext cx="86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RABAJAR POR PROYECTOS &quot;MULTIEVALUATIVOS&quot; EN EDUCACIÓN FÍSICA: ¿QUIENES SOMOS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6" y="3294840"/>
            <a:ext cx="952901" cy="536007"/>
          </a:xfrm>
          <a:prstGeom prst="rect">
            <a:avLst/>
          </a:prstGeom>
        </p:spPr>
      </p:pic>
      <p:pic>
        <p:nvPicPr>
          <p:cNvPr id="8" name="Picture 7" descr="Authentic writing practice through social media and news websit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6" y="3870085"/>
            <a:ext cx="952902" cy="358473"/>
          </a:xfrm>
          <a:prstGeom prst="rect">
            <a:avLst/>
          </a:prstGeom>
        </p:spPr>
      </p:pic>
      <p:pic>
        <p:nvPicPr>
          <p:cNvPr id="9" name="Picture 8" descr="Google Launches YouTube Red: Ad-Free Subscription That Goes Easy On The Wallet To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1" y="4280108"/>
            <a:ext cx="571026" cy="57102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19" y="5669280"/>
            <a:ext cx="4478484" cy="1036681"/>
          </a:xfrm>
          <a:prstGeom prst="rect">
            <a:avLst/>
          </a:prstGeom>
        </p:spPr>
      </p:pic>
      <p:pic>
        <p:nvPicPr>
          <p:cNvPr id="13" name="Picture 12" descr="File:Orange Phone Font-Awesome.svg - Wikimedia Common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1" y="2348564"/>
            <a:ext cx="706496" cy="7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1067091"/>
            <a:ext cx="7766936" cy="5215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a Better Life Experience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1861047"/>
            <a:ext cx="8936345" cy="3784131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of the Stephen Beck, Jr. Achieving a Better Life Experience Act 2014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$2,000 asset limit and spend down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Tax-advantaged savings accounts for people with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disabilities (mental health, physical, developmental, congenital,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more)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up to $15,000 a year without impacting eligibility for certain means-tested disability 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- nearing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accounts / $12M assets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ABLE?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00274"/>
            <a:ext cx="7766936" cy="5215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onset before age 26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462665"/>
            <a:ext cx="8570584" cy="372637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entitled to Supplemental Security Income (SSI) or Social Security Disability Insurance (SSDI) benefits based on blindness or disability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Self-certifies that they have a qualifying disability diagnosis from a physician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washingtonstateable.com/assets/docs/washington-able-physician-form.pdf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is Eligible?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28" y="88196"/>
            <a:ext cx="4024900" cy="210636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5210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9" y="1278759"/>
            <a:ext cx="7484532" cy="3726379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Open an account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 cash option and/or investment option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$25 (</a:t>
            </a:r>
            <a:r>
              <a:rPr lang="en-US" sz="2800" dirty="0">
                <a:solidFill>
                  <a:schemeClr val="tx1"/>
                </a:solidFill>
              </a:rPr>
              <a:t>bank account is securely connected to your ABLE </a:t>
            </a:r>
            <a:r>
              <a:rPr lang="en-US" sz="2800" dirty="0" smtClean="0">
                <a:solidFill>
                  <a:schemeClr val="tx1"/>
                </a:solidFill>
              </a:rPr>
              <a:t>account)</a:t>
            </a:r>
          </a:p>
          <a:p>
            <a:pPr marL="288925" indent="-288925" algn="l"/>
            <a:r>
              <a:rPr lang="en-US" sz="2800" dirty="0" smtClean="0">
                <a:solidFill>
                  <a:schemeClr val="tx1"/>
                </a:solidFill>
              </a:rPr>
              <a:t>2. Withdraw money (online </a:t>
            </a:r>
            <a:r>
              <a:rPr lang="en-US" sz="2800" dirty="0">
                <a:solidFill>
                  <a:schemeClr val="tx1"/>
                </a:solidFill>
              </a:rPr>
              <a:t>from your ABLE account to your bank </a:t>
            </a:r>
            <a:r>
              <a:rPr lang="en-US" sz="2800" dirty="0" smtClean="0">
                <a:solidFill>
                  <a:schemeClr val="tx1"/>
                </a:solidFill>
              </a:rPr>
              <a:t>account, or optional ABLE debit card)</a:t>
            </a:r>
          </a:p>
          <a:p>
            <a:pPr marL="288925" indent="-288925" algn="l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Contribute money ($15,000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contribution limit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Account limits: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$100,000 SSI; $500,000 not on SSI</a:t>
            </a:r>
          </a:p>
          <a:p>
            <a:pPr algn="ctr"/>
            <a:endParaRPr lang="en-US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it Work?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71470"/>
            <a:ext cx="3200400" cy="1790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4744610"/>
            <a:ext cx="3200400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808040"/>
            <a:ext cx="3200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9800" y="457202"/>
            <a:ext cx="7772400" cy="6857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>
              <a:defRPr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Expenses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9261" y="6374409"/>
            <a:ext cx="683339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75198"/>
              </p:ext>
            </p:extLst>
          </p:nvPr>
        </p:nvGraphicFramePr>
        <p:xfrm>
          <a:off x="837399" y="2695247"/>
          <a:ext cx="8458200" cy="395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401">
                  <a:extLst>
                    <a:ext uri="{9D8B030D-6E8A-4147-A177-3AD203B41FA5}">
                      <a16:colId xmlns:a16="http://schemas.microsoft.com/office/drawing/2014/main" val="3207618332"/>
                    </a:ext>
                  </a:extLst>
                </a:gridCol>
                <a:gridCol w="1475869">
                  <a:extLst>
                    <a:ext uri="{9D8B030D-6E8A-4147-A177-3AD203B41FA5}">
                      <a16:colId xmlns:a16="http://schemas.microsoft.com/office/drawing/2014/main" val="4171745426"/>
                    </a:ext>
                  </a:extLst>
                </a:gridCol>
                <a:gridCol w="1999211">
                  <a:extLst>
                    <a:ext uri="{9D8B030D-6E8A-4147-A177-3AD203B41FA5}">
                      <a16:colId xmlns:a16="http://schemas.microsoft.com/office/drawing/2014/main" val="881496222"/>
                    </a:ext>
                  </a:extLst>
                </a:gridCol>
                <a:gridCol w="1410123">
                  <a:extLst>
                    <a:ext uri="{9D8B030D-6E8A-4147-A177-3AD203B41FA5}">
                      <a16:colId xmlns:a16="http://schemas.microsoft.com/office/drawing/2014/main" val="311134774"/>
                    </a:ext>
                  </a:extLst>
                </a:gridCol>
                <a:gridCol w="1944596">
                  <a:extLst>
                    <a:ext uri="{9D8B030D-6E8A-4147-A177-3AD203B41FA5}">
                      <a16:colId xmlns:a16="http://schemas.microsoft.com/office/drawing/2014/main" val="1401385079"/>
                    </a:ext>
                  </a:extLst>
                </a:gridCol>
              </a:tblGrid>
              <a:tr h="792480">
                <a:tc>
                  <a:txBody>
                    <a:bodyPr/>
                    <a:lstStyle/>
                    <a:p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93275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Basic Living Expenses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Housing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Transportation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Education</a:t>
                      </a:r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Assistive</a:t>
                      </a:r>
                      <a:r>
                        <a:rPr lang="en-US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Technology</a:t>
                      </a:r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4813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121658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3834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Training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Support Services</a:t>
                      </a:r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Legal Fees,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Funeral, Burial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                Wellness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Management</a:t>
                      </a:r>
                      <a:endParaRPr lang="en-US" sz="1050" b="1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953229"/>
                  </a:ext>
                </a:extLst>
              </a:tr>
            </a:tbl>
          </a:graphicData>
        </a:graphic>
      </p:graphicFrame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57" y="2619048"/>
            <a:ext cx="920318" cy="924453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08" y="2619048"/>
            <a:ext cx="920318" cy="92445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97" y="2619048"/>
            <a:ext cx="920318" cy="92445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40" y="2619048"/>
            <a:ext cx="920318" cy="924453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9" y="261904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13" y="484202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58" y="4842030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90" y="4842029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98" y="4842028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81" y="4756305"/>
            <a:ext cx="924037" cy="9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 rot="20461477" flipH="1">
            <a:off x="215859" y="699061"/>
            <a:ext cx="1780810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Make it Explainable &amp; Defendable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Keep Receipts &amp; Good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219200"/>
            <a:ext cx="729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Expenses which help improve health, independence, and/or quality of life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401278" y="1665171"/>
            <a:ext cx="8763000" cy="4288086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Balances over $100,000 count as a resource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SSI suspended (not terminated)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affect to Medicaid benefits</a:t>
            </a:r>
          </a:p>
          <a:p>
            <a:pPr marL="109728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hold on to the money from one calendar month to the next, then housing expenditures and non-qualified expenditures count as resources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9728" indent="0">
              <a:buSzPct val="100000"/>
              <a:buNone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 Beneficiary’s own wages still count as income even if contributed to a Washington ABLE account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SSI Implications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3" y="6041362"/>
            <a:ext cx="7100249" cy="365125"/>
          </a:xfrm>
        </p:spPr>
        <p:txBody>
          <a:bodyPr/>
          <a:lstStyle/>
          <a:p>
            <a:r>
              <a:rPr lang="en-US" b="1" smtClean="0"/>
              <a:t>www.washingtonstateable.com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42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817" y="1634954"/>
            <a:ext cx="7766936" cy="3957386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 and manage account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Tax-advantaged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 grow free from federal taxes 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impact 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funds are disregarded when determining eligibility for certain means-tested benefits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SSI, an account balance up to $100,000 is disregarded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spend-down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677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Benefits?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9667716" y="1861047"/>
            <a:ext cx="2259642" cy="1752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401(k) –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403(b) – employer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≠ IRA – Roth $5K/yr.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ABLE → $15K/yr.</a:t>
            </a:r>
            <a:endParaRPr lang="en-US" sz="1800" b="1" dirty="0">
              <a:solidFill>
                <a:srgbClr val="0000C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ax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295">
            <a:off x="267799" y="2961194"/>
            <a:ext cx="1464259" cy="14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00274"/>
            <a:ext cx="7766936" cy="5215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Link ABLE Card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462665"/>
            <a:ext cx="7766936" cy="354349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- $1.25/month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Pre-loaded - load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$20,000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tracked online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FDIC insured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used for cash or at ATMs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74" y="68819"/>
            <a:ext cx="2788926" cy="179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7068" y="279133"/>
            <a:ext cx="5536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Debit Card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4" y="3436219"/>
            <a:ext cx="3973891" cy="309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600274"/>
            <a:ext cx="7766936" cy="521546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can contribute!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2462665"/>
            <a:ext cx="9330980" cy="242696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owner sets up gifting page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link with family &amp; friends, posts to social media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contributions online or by 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$15,000 annual contribution limit still applies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https://www.washingtonstateable.com/faqs/category/Gifting</a:t>
            </a:r>
            <a:endParaRPr lang="en-US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068" y="279133"/>
            <a:ext cx="6125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ABLE Gift Contributions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40" y="394636"/>
            <a:ext cx="4085701" cy="2242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73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1458</Words>
  <Application>Microsoft Office PowerPoint</Application>
  <PresentationFormat>Widescreen</PresentationFormat>
  <Paragraphs>215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Lucida Sans Unicode</vt:lpstr>
      <vt:lpstr>Tahoma</vt:lpstr>
      <vt:lpstr>Times New Roman</vt:lpstr>
      <vt:lpstr>Trebuchet MS</vt:lpstr>
      <vt:lpstr>Wingdings</vt:lpstr>
      <vt:lpstr>Wingdings 3</vt:lpstr>
      <vt:lpstr>Facet</vt:lpstr>
      <vt:lpstr>PDF Document</vt:lpstr>
      <vt:lpstr>Chris Gagnon Outreach Coordinator 360-725-3131 Christina.Gagnon@commerce.wa.gov</vt:lpstr>
      <vt:lpstr>Achieving a Better Life Experience</vt:lpstr>
      <vt:lpstr>Disability onset before age 26</vt:lpstr>
      <vt:lpstr>PowerPoint Presentation</vt:lpstr>
      <vt:lpstr>PowerPoint Presentation</vt:lpstr>
      <vt:lpstr>SSI Implications</vt:lpstr>
      <vt:lpstr>PowerPoint Presentation</vt:lpstr>
      <vt:lpstr>True Link ABLE Card</vt:lpstr>
      <vt:lpstr>Anyone can contribute!</vt:lpstr>
      <vt:lpstr>PowerPoint Presentation</vt:lpstr>
      <vt:lpstr>PowerPoint Presentation</vt:lpstr>
      <vt:lpstr>PowerPoint Presentation</vt:lpstr>
      <vt:lpstr>SSI: It pays to work!</vt:lpstr>
      <vt:lpstr>What do you need to set up your own account?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State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subtitle</dc:title>
  <dc:creator>Gagnon, Christina (COM)</dc:creator>
  <cp:lastModifiedBy>Gagnon, Christina (COM)</cp:lastModifiedBy>
  <cp:revision>72</cp:revision>
  <dcterms:created xsi:type="dcterms:W3CDTF">2020-03-10T16:50:30Z</dcterms:created>
  <dcterms:modified xsi:type="dcterms:W3CDTF">2021-02-16T19:11:19Z</dcterms:modified>
</cp:coreProperties>
</file>